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8"/>
  </p:notesMasterIdLst>
  <p:handoutMasterIdLst>
    <p:handoutMasterId r:id="rId9"/>
  </p:handoutMasterIdLst>
  <p:sldIdLst>
    <p:sldId id="555" r:id="rId2"/>
    <p:sldId id="556" r:id="rId3"/>
    <p:sldId id="490" r:id="rId4"/>
    <p:sldId id="488" r:id="rId5"/>
    <p:sldId id="536" r:id="rId6"/>
    <p:sldId id="501" r:id="rId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FFFF00"/>
    <a:srgbClr val="F4AA00"/>
    <a:srgbClr val="B5D0FF"/>
    <a:srgbClr val="000000"/>
    <a:srgbClr val="719500"/>
    <a:srgbClr val="007836"/>
    <a:srgbClr val="BE0F34"/>
    <a:srgbClr val="820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17" autoAdjust="0"/>
    <p:restoredTop sz="85615" autoAdjust="0"/>
  </p:normalViewPr>
  <p:slideViewPr>
    <p:cSldViewPr snapToGrid="0" snapToObjects="1">
      <p:cViewPr varScale="1">
        <p:scale>
          <a:sx n="83" d="100"/>
          <a:sy n="83" d="100"/>
        </p:scale>
        <p:origin x="8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712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November 27, 2019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70355"/>
            <a:ext cx="14630400" cy="6759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548640"/>
            <a:endParaRPr lang="en-US" sz="216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9120" y="7627621"/>
            <a:ext cx="5852160" cy="43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8912" y="241402"/>
            <a:ext cx="10607040" cy="10424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0" y="7627621"/>
            <a:ext cx="256032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8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27, 2019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86663" y="7627621"/>
            <a:ext cx="482803" cy="438150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108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763608" y="7745970"/>
            <a:ext cx="0" cy="219456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8912" y="1920240"/>
            <a:ext cx="13752576" cy="5486400"/>
          </a:xfrm>
        </p:spPr>
        <p:txBody>
          <a:bodyPr lIns="0" tIns="0" rIns="0" bIns="0">
            <a:normAutofit/>
          </a:bodyPr>
          <a:lstStyle>
            <a:lvl1pPr marL="411480" indent="-411480">
              <a:buSzPct val="100000"/>
              <a:buFontTx/>
              <a:buBlip>
                <a:blip r:embed="rId2"/>
              </a:buBlip>
              <a:defRPr sz="2400">
                <a:latin typeface="Arial"/>
                <a:cs typeface="Arial"/>
              </a:defRPr>
            </a:lvl1pPr>
            <a:lvl2pPr marL="891540" indent="-342900">
              <a:buSzPct val="100000"/>
              <a:buFontTx/>
              <a:buBlip>
                <a:blip r:embed="rId3"/>
              </a:buBlip>
              <a:defRPr sz="2160">
                <a:latin typeface="Arial"/>
                <a:cs typeface="Arial"/>
              </a:defRPr>
            </a:lvl2pPr>
            <a:lvl3pPr marL="1371600" indent="-274320">
              <a:buSzPct val="100000"/>
              <a:buFontTx/>
              <a:buBlip>
                <a:blip r:embed="rId4"/>
              </a:buBlip>
              <a:defRPr sz="1920">
                <a:latin typeface="Arial"/>
                <a:cs typeface="Arial"/>
              </a:defRPr>
            </a:lvl3pPr>
            <a:lvl4pPr marL="1920240" indent="-274320">
              <a:buSzPct val="100000"/>
              <a:buFontTx/>
              <a:buBlip>
                <a:blip r:embed="rId5"/>
              </a:buBlip>
              <a:defRPr sz="1680">
                <a:latin typeface="Arial"/>
                <a:cs typeface="Arial"/>
              </a:defRPr>
            </a:lvl4pPr>
            <a:lvl5pPr marL="2468880" indent="-274320">
              <a:buSzPct val="100000"/>
              <a:buFontTx/>
              <a:buBlip>
                <a:blip r:embed="rId2"/>
              </a:buBlip>
              <a:defRPr sz="1680">
                <a:latin typeface="Arial"/>
                <a:cs typeface="Arial"/>
              </a:defRPr>
            </a:lvl5pPr>
            <a:lvl6pPr marL="27432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7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8254-533D-4B9B-8282-05A470EEC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Hypergraph Analytics for Computational Virology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9B98-7AC7-4A0E-A38A-27A9293FC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Cliff Joslyn and Hugh Mitchell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C6B8D-D086-4C43-B5A2-D1A7740D45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664024"/>
          </a:xfrm>
        </p:spPr>
        <p:txBody>
          <a:bodyPr/>
          <a:lstStyle/>
          <a:p>
            <a:r>
              <a:rPr lang="en-US" dirty="0"/>
              <a:t>Emilie Purvine, Song Feng, Brett Jefferson,</a:t>
            </a:r>
            <a:br>
              <a:rPr lang="en-US" dirty="0"/>
            </a:br>
            <a:r>
              <a:rPr lang="en-US" dirty="0"/>
              <a:t>Henry Kvinge, Jason McDermott, Brenda Praggastis</a:t>
            </a:r>
          </a:p>
          <a:p>
            <a:r>
              <a:rPr lang="en-US" b="1" dirty="0"/>
              <a:t>PNNL-SA-149602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494CEC0-249C-4601-B59D-E007390E1C17}"/>
              </a:ext>
            </a:extLst>
          </p:cNvPr>
          <p:cNvSpPr txBox="1">
            <a:spLocks/>
          </p:cNvSpPr>
          <p:nvPr/>
        </p:nvSpPr>
        <p:spPr>
          <a:xfrm>
            <a:off x="6688477" y="282539"/>
            <a:ext cx="7633699" cy="77210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Multi-way interactions cannot be modeled natively by graphs!</a:t>
            </a:r>
          </a:p>
          <a:p>
            <a:pPr lvl="1"/>
            <a:r>
              <a:rPr lang="en-US" sz="2280" dirty="0"/>
              <a:t>Proteins in pathways, complexes, binding sites</a:t>
            </a:r>
          </a:p>
          <a:p>
            <a:pPr lvl="1"/>
            <a:r>
              <a:rPr lang="en-US" sz="2280" i="1" dirty="0"/>
              <a:t>Groups </a:t>
            </a:r>
            <a:r>
              <a:rPr lang="en-US" sz="2280" dirty="0"/>
              <a:t>of proteins/genes significant for a condition</a:t>
            </a:r>
          </a:p>
          <a:p>
            <a:r>
              <a:rPr lang="en-US" sz="2800" b="1" i="1" dirty="0"/>
              <a:t>Hypergraphs </a:t>
            </a:r>
            <a:r>
              <a:rPr lang="en-US" sz="2800" dirty="0"/>
              <a:t>as multi-dimensional graphs</a:t>
            </a: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lvl="1"/>
            <a:r>
              <a:rPr lang="en-US" sz="2320" b="1" dirty="0"/>
              <a:t>Network coding of multi-way relations typically lossy: </a:t>
            </a:r>
            <a:r>
              <a:rPr lang="en-US" sz="2320" dirty="0"/>
              <a:t>Pairwise interactions only</a:t>
            </a:r>
          </a:p>
          <a:p>
            <a:r>
              <a:rPr lang="en-US" sz="2800" b="1" i="1" dirty="0"/>
              <a:t>Hypergraphs explicitly generalize graphs</a:t>
            </a:r>
          </a:p>
          <a:p>
            <a:r>
              <a:rPr lang="en-US" sz="2800" b="1" dirty="0"/>
              <a:t>Equivalent forms:</a:t>
            </a:r>
          </a:p>
          <a:p>
            <a:pPr lvl="1"/>
            <a:r>
              <a:rPr lang="en-US" sz="2320" dirty="0"/>
              <a:t>Euler (set) diagram</a:t>
            </a:r>
          </a:p>
          <a:p>
            <a:pPr lvl="1"/>
            <a:r>
              <a:rPr lang="en-US" sz="2320" dirty="0"/>
              <a:t>Incidence matrix</a:t>
            </a:r>
          </a:p>
          <a:p>
            <a:pPr lvl="1"/>
            <a:r>
              <a:rPr lang="en-US" sz="2320" dirty="0"/>
              <a:t>Bipartite graph</a:t>
            </a:r>
          </a:p>
          <a:p>
            <a:pPr lvl="1"/>
            <a:r>
              <a:rPr lang="en-US" sz="2320" dirty="0"/>
              <a:t>Many-many relation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FF52742-CFF2-439A-9324-355BFC57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763" y="2302385"/>
            <a:ext cx="4008351" cy="201112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6258A58-F028-461E-8608-C618CF8DB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1292" r="2937" b="11666"/>
          <a:stretch/>
        </p:blipFill>
        <p:spPr>
          <a:xfrm>
            <a:off x="7003741" y="2304352"/>
            <a:ext cx="3214136" cy="188479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C1C276D-F6FA-4979-8E03-9FDBE7F70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525" y="5506838"/>
            <a:ext cx="1691413" cy="187403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6694D38-69B6-4B63-B5D1-E27C9D29A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3842" y="5634034"/>
            <a:ext cx="1499588" cy="18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7DDE07-F76B-7443-A3B8-9C20F4ED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D6FC2-A869-584D-9AF3-0B9F7C45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Data generate Hypergraphs?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A85CF-546B-BA48-97D4-E76E26C3762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599" y="2057399"/>
            <a:ext cx="6470922" cy="5486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your tabular data:</a:t>
            </a:r>
          </a:p>
          <a:p>
            <a:r>
              <a:rPr lang="en-US" b="1" dirty="0"/>
              <a:t>Attributes: </a:t>
            </a:r>
            <a:r>
              <a:rPr lang="en-US" dirty="0"/>
              <a:t>Entities (rows) are indicated as having specific attributes or properties (columns)</a:t>
            </a:r>
          </a:p>
          <a:p>
            <a:pPr lvl="1"/>
            <a:r>
              <a:rPr lang="en-US" dirty="0"/>
              <a:t>E.g., common transcription factors</a:t>
            </a:r>
          </a:p>
          <a:p>
            <a:r>
              <a:rPr lang="en-US" b="1" dirty="0"/>
              <a:t>Joint relationships: </a:t>
            </a:r>
            <a:r>
              <a:rPr lang="en-US" dirty="0"/>
              <a:t>Entities jointly participate in some relationship or activity </a:t>
            </a:r>
          </a:p>
          <a:p>
            <a:pPr lvl="1"/>
            <a:r>
              <a:rPr lang="en-US" dirty="0"/>
              <a:t>E.g., protein pathways</a:t>
            </a:r>
          </a:p>
          <a:p>
            <a:r>
              <a:rPr lang="en-US" b="1" dirty="0"/>
              <a:t>Numeric data: </a:t>
            </a:r>
            <a:r>
              <a:rPr lang="en-US" dirty="0"/>
              <a:t>consider thresholding the data (cell value &gt; 0)</a:t>
            </a:r>
          </a:p>
          <a:p>
            <a:pPr lvl="1"/>
            <a:r>
              <a:rPr lang="en-US" dirty="0"/>
              <a:t>E.g., ‘omics measurements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71496C-69A7-4EC2-8581-4615609F0E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7174" y="2206015"/>
            <a:ext cx="6473317" cy="21193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E104B-BACC-48B9-BE7B-2AA415966B2D}"/>
              </a:ext>
            </a:extLst>
          </p:cNvPr>
          <p:cNvGrpSpPr/>
          <p:nvPr/>
        </p:nvGrpSpPr>
        <p:grpSpPr>
          <a:xfrm>
            <a:off x="7842521" y="5928432"/>
            <a:ext cx="6374333" cy="2187030"/>
            <a:chOff x="7680189" y="5963082"/>
            <a:chExt cx="6374333" cy="21870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A211C9-5F2C-4AE7-8D85-279D20877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873"/>
            <a:stretch/>
          </p:blipFill>
          <p:spPr>
            <a:xfrm>
              <a:off x="7680189" y="6161459"/>
              <a:ext cx="6342624" cy="19886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6FF6D3-1142-4479-87E0-93A824F94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72" t="-5544" b="86203"/>
            <a:stretch/>
          </p:blipFill>
          <p:spPr>
            <a:xfrm>
              <a:off x="8401433" y="5963082"/>
              <a:ext cx="5653089" cy="4572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92F67E-9E86-4D3B-9C85-A29AF939F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603" y="4226668"/>
            <a:ext cx="4416460" cy="1707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BD54B4-06B5-4589-A569-6BE1D96B85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0" t="27191" b="26663"/>
          <a:stretch/>
        </p:blipFill>
        <p:spPr>
          <a:xfrm>
            <a:off x="2545750" y="3817552"/>
            <a:ext cx="4561139" cy="23386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984859-BF1D-4A4B-8557-7AA478D91A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15" t="22455" b="19572"/>
          <a:stretch/>
        </p:blipFill>
        <p:spPr>
          <a:xfrm>
            <a:off x="2252496" y="1852073"/>
            <a:ext cx="5354864" cy="21193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25A455-DED6-4039-A23C-B6E48E747B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1" t="10684" r="6667" b="8547"/>
          <a:stretch/>
        </p:blipFill>
        <p:spPr>
          <a:xfrm>
            <a:off x="2294686" y="6004353"/>
            <a:ext cx="3880338" cy="221566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B6E0C0-3F9F-40C5-8288-458EC0E6B536}"/>
              </a:ext>
            </a:extLst>
          </p:cNvPr>
          <p:cNvGrpSpPr/>
          <p:nvPr/>
        </p:nvGrpSpPr>
        <p:grpSpPr>
          <a:xfrm>
            <a:off x="7709081" y="5939733"/>
            <a:ext cx="6476064" cy="2173219"/>
            <a:chOff x="2210736" y="2635481"/>
            <a:chExt cx="6476064" cy="21732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2A5097E-FA4D-4D9F-B0F8-03568007D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8242"/>
            <a:stretch/>
          </p:blipFill>
          <p:spPr>
            <a:xfrm>
              <a:off x="2210736" y="2864081"/>
              <a:ext cx="6342624" cy="194461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BBF542-7188-4819-B93E-99427B8DD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72" t="-5544" b="86203"/>
            <a:stretch/>
          </p:blipFill>
          <p:spPr>
            <a:xfrm>
              <a:off x="3033711" y="2635481"/>
              <a:ext cx="5653089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360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202" r="3959"/>
          <a:stretch/>
        </p:blipFill>
        <p:spPr>
          <a:xfrm>
            <a:off x="10193001" y="1489160"/>
            <a:ext cx="4297795" cy="50272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8A9C51-B2DE-4E58-BC23-445E23441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35" t="13463" r="17027" b="15200"/>
          <a:stretch/>
        </p:blipFill>
        <p:spPr>
          <a:xfrm>
            <a:off x="10148264" y="1444621"/>
            <a:ext cx="4461498" cy="5081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327035-BFE0-4756-9840-F461123E1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68" t="14363" r="18591" b="13826"/>
          <a:stretch/>
        </p:blipFill>
        <p:spPr>
          <a:xfrm>
            <a:off x="10093237" y="1503940"/>
            <a:ext cx="4421960" cy="51348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993813" y="7772400"/>
            <a:ext cx="454025" cy="457200"/>
          </a:xfrm>
        </p:spPr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</a:t>
            </a:r>
            <a:r>
              <a:rPr lang="en-US" dirty="0" err="1"/>
              <a:t>Hypernetwork</a:t>
            </a:r>
            <a:r>
              <a:rPr lang="en-US" dirty="0"/>
              <a:t> 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20"/>
          </p:nvPr>
        </p:nvSpPr>
        <p:spPr>
          <a:xfrm>
            <a:off x="1244248" y="2057400"/>
            <a:ext cx="10908652" cy="5486400"/>
          </a:xfrm>
        </p:spPr>
        <p:txBody>
          <a:bodyPr>
            <a:normAutofit/>
          </a:bodyPr>
          <a:lstStyle/>
          <a:p>
            <a:r>
              <a:rPr lang="en-US" b="1" dirty="0"/>
              <a:t>Gene with most conditions? </a:t>
            </a:r>
            <a:r>
              <a:rPr lang="en-US" i="1" dirty="0"/>
              <a:t>Max node degree</a:t>
            </a:r>
          </a:p>
          <a:p>
            <a:r>
              <a:rPr lang="en-US" b="1" dirty="0"/>
              <a:t>Condition with most genes? </a:t>
            </a:r>
            <a:r>
              <a:rPr lang="en-US" i="1" dirty="0"/>
              <a:t>Max edge size</a:t>
            </a:r>
          </a:p>
          <a:p>
            <a:r>
              <a:rPr lang="en-US" b="1" dirty="0"/>
              <a:t>Pathways of multi-way connected gene sets: </a:t>
            </a:r>
            <a:r>
              <a:rPr lang="en-US" i="1" dirty="0"/>
              <a:t>s-paths</a:t>
            </a:r>
          </a:p>
          <a:p>
            <a:pPr lvl="1"/>
            <a:r>
              <a:rPr lang="en-US" b="1" i="1" dirty="0">
                <a:solidFill>
                  <a:srgbClr val="9966FF"/>
                </a:solidFill>
              </a:rPr>
              <a:t>5</a:t>
            </a:r>
            <a:r>
              <a:rPr lang="en-US" b="1" i="1" dirty="0"/>
              <a:t> → </a:t>
            </a:r>
            <a:r>
              <a:rPr lang="en-US" b="1" i="1" dirty="0">
                <a:solidFill>
                  <a:srgbClr val="663300"/>
                </a:solidFill>
              </a:rPr>
              <a:t>6 </a:t>
            </a:r>
            <a:r>
              <a:rPr lang="en-US" b="1" i="1" dirty="0"/>
              <a:t>→ </a:t>
            </a:r>
            <a:r>
              <a:rPr lang="en-US" b="1" i="1" dirty="0">
                <a:solidFill>
                  <a:srgbClr val="00FFFF"/>
                </a:solidFill>
              </a:rPr>
              <a:t>10</a:t>
            </a:r>
            <a:r>
              <a:rPr lang="en-US" b="1" i="1" dirty="0"/>
              <a:t> → </a:t>
            </a:r>
            <a:r>
              <a:rPr lang="en-US" b="1" i="1" dirty="0">
                <a:solidFill>
                  <a:srgbClr val="3366CC"/>
                </a:solidFill>
              </a:rPr>
              <a:t>11</a:t>
            </a:r>
            <a:r>
              <a:rPr lang="en-US" b="1" i="1" dirty="0"/>
              <a:t> → </a:t>
            </a:r>
            <a:r>
              <a:rPr lang="en-US" b="1" i="1" dirty="0">
                <a:solidFill>
                  <a:srgbClr val="FF9900"/>
                </a:solidFill>
              </a:rPr>
              <a:t>12</a:t>
            </a:r>
            <a:r>
              <a:rPr lang="en-US" b="1" i="1" dirty="0"/>
              <a:t> </a:t>
            </a:r>
            <a:r>
              <a:rPr lang="en-US" i="1" dirty="0"/>
              <a:t>(intersections = s = 2)</a:t>
            </a:r>
          </a:p>
          <a:p>
            <a:pPr lvl="1"/>
            <a:r>
              <a:rPr lang="en-US" b="1" i="1" dirty="0">
                <a:solidFill>
                  <a:srgbClr val="9966FF"/>
                </a:solidFill>
              </a:rPr>
              <a:t>5</a:t>
            </a:r>
            <a:r>
              <a:rPr lang="en-US" b="1" i="1" dirty="0"/>
              <a:t> →</a:t>
            </a:r>
            <a:r>
              <a:rPr lang="en-US" b="1" i="1" dirty="0">
                <a:solidFill>
                  <a:srgbClr val="00FFFF"/>
                </a:solidFill>
              </a:rPr>
              <a:t>10 </a:t>
            </a:r>
            <a:r>
              <a:rPr lang="en-US" b="1" i="1" dirty="0"/>
              <a:t>→ </a:t>
            </a:r>
            <a:r>
              <a:rPr lang="en-US" b="1" i="1" dirty="0">
                <a:solidFill>
                  <a:srgbClr val="FF9900"/>
                </a:solidFill>
              </a:rPr>
              <a:t>12</a:t>
            </a:r>
            <a:r>
              <a:rPr lang="en-US" b="1" i="1" dirty="0"/>
              <a:t> </a:t>
            </a:r>
            <a:r>
              <a:rPr lang="en-US" i="1" dirty="0"/>
              <a:t>(intersections=1)</a:t>
            </a:r>
          </a:p>
          <a:p>
            <a:r>
              <a:rPr lang="en-US" b="1" dirty="0"/>
              <a:t>Gene sets tightly multi-way connected: </a:t>
            </a:r>
            <a:r>
              <a:rPr lang="en-US" i="1" dirty="0"/>
              <a:t>s-components</a:t>
            </a:r>
          </a:p>
          <a:p>
            <a:r>
              <a:rPr lang="en-US" b="1" dirty="0"/>
              <a:t>Generalize network science methods:</a:t>
            </a:r>
          </a:p>
          <a:p>
            <a:pPr marL="1005840" lvl="1" indent="-457200"/>
            <a:r>
              <a:rPr lang="en-US" i="1" dirty="0"/>
              <a:t>s-</a:t>
            </a:r>
            <a:r>
              <a:rPr lang="en-US" dirty="0"/>
              <a:t>Distance</a:t>
            </a:r>
          </a:p>
          <a:p>
            <a:pPr marL="1005840" lvl="1" indent="-457200"/>
            <a:r>
              <a:rPr lang="en-US" i="1" dirty="0"/>
              <a:t>s-</a:t>
            </a:r>
            <a:r>
              <a:rPr lang="en-US" dirty="0"/>
              <a:t>Diameter</a:t>
            </a:r>
          </a:p>
          <a:p>
            <a:pPr marL="1005840" lvl="1" indent="-457200"/>
            <a:r>
              <a:rPr lang="en-US" i="1" dirty="0"/>
              <a:t>s-</a:t>
            </a:r>
            <a:r>
              <a:rPr lang="en-US" dirty="0"/>
              <a:t>Centralities (closeness, betweenness, degree)</a:t>
            </a:r>
          </a:p>
          <a:p>
            <a:pPr marL="1005840" lvl="1" indent="-457200"/>
            <a:r>
              <a:rPr lang="en-US" i="1" dirty="0"/>
              <a:t>s-</a:t>
            </a:r>
            <a:r>
              <a:rPr lang="en-US" dirty="0"/>
              <a:t>Clustering coefficient</a:t>
            </a:r>
          </a:p>
        </p:txBody>
      </p:sp>
      <p:sp>
        <p:nvSpPr>
          <p:cNvPr id="15" name="Right Arrow 14"/>
          <p:cNvSpPr/>
          <p:nvPr/>
        </p:nvSpPr>
        <p:spPr>
          <a:xfrm rot="11516173">
            <a:off x="12865340" y="3581292"/>
            <a:ext cx="675410" cy="428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4487454">
            <a:off x="12984143" y="6150352"/>
            <a:ext cx="675410" cy="428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4487454">
            <a:off x="11987792" y="6361653"/>
            <a:ext cx="675410" cy="428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177489">
            <a:off x="11005609" y="6149485"/>
            <a:ext cx="675410" cy="428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451A3E64-221E-47BF-8305-58933B42F2BC}"/>
              </a:ext>
            </a:extLst>
          </p:cNvPr>
          <p:cNvSpPr/>
          <p:nvPr/>
        </p:nvSpPr>
        <p:spPr>
          <a:xfrm>
            <a:off x="10857537" y="1387986"/>
            <a:ext cx="3764912" cy="5213332"/>
          </a:xfrm>
          <a:custGeom>
            <a:avLst/>
            <a:gdLst>
              <a:gd name="connsiteX0" fmla="*/ 1798929 w 3900321"/>
              <a:gd name="connsiteY0" fmla="*/ 110080 h 5489850"/>
              <a:gd name="connsiteX1" fmla="*/ 438759 w 3900321"/>
              <a:gd name="connsiteY1" fmla="*/ 921610 h 5489850"/>
              <a:gd name="connsiteX2" fmla="*/ 4419 w 3900321"/>
              <a:gd name="connsiteY2" fmla="*/ 3013300 h 5489850"/>
              <a:gd name="connsiteX3" fmla="*/ 313029 w 3900321"/>
              <a:gd name="connsiteY3" fmla="*/ 5173570 h 5489850"/>
              <a:gd name="connsiteX4" fmla="*/ 1707489 w 3900321"/>
              <a:gd name="connsiteY4" fmla="*/ 5447890 h 5489850"/>
              <a:gd name="connsiteX5" fmla="*/ 3421989 w 3900321"/>
              <a:gd name="connsiteY5" fmla="*/ 4876390 h 5489850"/>
              <a:gd name="connsiteX6" fmla="*/ 3079089 w 3900321"/>
              <a:gd name="connsiteY6" fmla="*/ 3676240 h 5489850"/>
              <a:gd name="connsiteX7" fmla="*/ 1776069 w 3900321"/>
              <a:gd name="connsiteY7" fmla="*/ 3287620 h 5489850"/>
              <a:gd name="connsiteX8" fmla="*/ 2256129 w 3900321"/>
              <a:gd name="connsiteY8" fmla="*/ 2750410 h 5489850"/>
              <a:gd name="connsiteX9" fmla="*/ 3056229 w 3900321"/>
              <a:gd name="connsiteY9" fmla="*/ 2270350 h 5489850"/>
              <a:gd name="connsiteX10" fmla="*/ 3867759 w 3900321"/>
              <a:gd name="connsiteY10" fmla="*/ 1493110 h 5489850"/>
              <a:gd name="connsiteX11" fmla="*/ 3627729 w 3900321"/>
              <a:gd name="connsiteY11" fmla="*/ 738730 h 5489850"/>
              <a:gd name="connsiteX12" fmla="*/ 2599029 w 3900321"/>
              <a:gd name="connsiteY12" fmla="*/ 1287370 h 5489850"/>
              <a:gd name="connsiteX13" fmla="*/ 2141829 w 3900321"/>
              <a:gd name="connsiteY13" fmla="*/ 132940 h 5489850"/>
              <a:gd name="connsiteX14" fmla="*/ 1798929 w 3900321"/>
              <a:gd name="connsiteY14" fmla="*/ 110080 h 5489850"/>
              <a:gd name="connsiteX0" fmla="*/ 1686671 w 3788063"/>
              <a:gd name="connsiteY0" fmla="*/ 110080 h 5489850"/>
              <a:gd name="connsiteX1" fmla="*/ 326501 w 3788063"/>
              <a:gd name="connsiteY1" fmla="*/ 921610 h 5489850"/>
              <a:gd name="connsiteX2" fmla="*/ 21701 w 3788063"/>
              <a:gd name="connsiteY2" fmla="*/ 3013300 h 5489850"/>
              <a:gd name="connsiteX3" fmla="*/ 200771 w 3788063"/>
              <a:gd name="connsiteY3" fmla="*/ 5173570 h 5489850"/>
              <a:gd name="connsiteX4" fmla="*/ 1595231 w 3788063"/>
              <a:gd name="connsiteY4" fmla="*/ 5447890 h 5489850"/>
              <a:gd name="connsiteX5" fmla="*/ 3309731 w 3788063"/>
              <a:gd name="connsiteY5" fmla="*/ 4876390 h 5489850"/>
              <a:gd name="connsiteX6" fmla="*/ 2966831 w 3788063"/>
              <a:gd name="connsiteY6" fmla="*/ 3676240 h 5489850"/>
              <a:gd name="connsiteX7" fmla="*/ 1663811 w 3788063"/>
              <a:gd name="connsiteY7" fmla="*/ 3287620 h 5489850"/>
              <a:gd name="connsiteX8" fmla="*/ 2143871 w 3788063"/>
              <a:gd name="connsiteY8" fmla="*/ 2750410 h 5489850"/>
              <a:gd name="connsiteX9" fmla="*/ 2943971 w 3788063"/>
              <a:gd name="connsiteY9" fmla="*/ 2270350 h 5489850"/>
              <a:gd name="connsiteX10" fmla="*/ 3755501 w 3788063"/>
              <a:gd name="connsiteY10" fmla="*/ 1493110 h 5489850"/>
              <a:gd name="connsiteX11" fmla="*/ 3515471 w 3788063"/>
              <a:gd name="connsiteY11" fmla="*/ 738730 h 5489850"/>
              <a:gd name="connsiteX12" fmla="*/ 2486771 w 3788063"/>
              <a:gd name="connsiteY12" fmla="*/ 1287370 h 5489850"/>
              <a:gd name="connsiteX13" fmla="*/ 2029571 w 3788063"/>
              <a:gd name="connsiteY13" fmla="*/ 132940 h 5489850"/>
              <a:gd name="connsiteX14" fmla="*/ 1686671 w 3788063"/>
              <a:gd name="connsiteY14" fmla="*/ 110080 h 5489850"/>
              <a:gd name="connsiteX0" fmla="*/ 1665870 w 3767262"/>
              <a:gd name="connsiteY0" fmla="*/ 110080 h 5462361"/>
              <a:gd name="connsiteX1" fmla="*/ 305700 w 3767262"/>
              <a:gd name="connsiteY1" fmla="*/ 921610 h 5462361"/>
              <a:gd name="connsiteX2" fmla="*/ 900 w 3767262"/>
              <a:gd name="connsiteY2" fmla="*/ 3013300 h 5462361"/>
              <a:gd name="connsiteX3" fmla="*/ 271410 w 3767262"/>
              <a:gd name="connsiteY3" fmla="*/ 5082130 h 5462361"/>
              <a:gd name="connsiteX4" fmla="*/ 1574430 w 3767262"/>
              <a:gd name="connsiteY4" fmla="*/ 5447890 h 5462361"/>
              <a:gd name="connsiteX5" fmla="*/ 3288930 w 3767262"/>
              <a:gd name="connsiteY5" fmla="*/ 4876390 h 5462361"/>
              <a:gd name="connsiteX6" fmla="*/ 2946030 w 3767262"/>
              <a:gd name="connsiteY6" fmla="*/ 3676240 h 5462361"/>
              <a:gd name="connsiteX7" fmla="*/ 1643010 w 3767262"/>
              <a:gd name="connsiteY7" fmla="*/ 3287620 h 5462361"/>
              <a:gd name="connsiteX8" fmla="*/ 2123070 w 3767262"/>
              <a:gd name="connsiteY8" fmla="*/ 2750410 h 5462361"/>
              <a:gd name="connsiteX9" fmla="*/ 2923170 w 3767262"/>
              <a:gd name="connsiteY9" fmla="*/ 2270350 h 5462361"/>
              <a:gd name="connsiteX10" fmla="*/ 3734700 w 3767262"/>
              <a:gd name="connsiteY10" fmla="*/ 1493110 h 5462361"/>
              <a:gd name="connsiteX11" fmla="*/ 3494670 w 3767262"/>
              <a:gd name="connsiteY11" fmla="*/ 738730 h 5462361"/>
              <a:gd name="connsiteX12" fmla="*/ 2465970 w 3767262"/>
              <a:gd name="connsiteY12" fmla="*/ 1287370 h 5462361"/>
              <a:gd name="connsiteX13" fmla="*/ 2008770 w 3767262"/>
              <a:gd name="connsiteY13" fmla="*/ 132940 h 5462361"/>
              <a:gd name="connsiteX14" fmla="*/ 1665870 w 3767262"/>
              <a:gd name="connsiteY14" fmla="*/ 110080 h 5462361"/>
              <a:gd name="connsiteX0" fmla="*/ 1666753 w 3768145"/>
              <a:gd name="connsiteY0" fmla="*/ 110080 h 5306187"/>
              <a:gd name="connsiteX1" fmla="*/ 306583 w 3768145"/>
              <a:gd name="connsiteY1" fmla="*/ 921610 h 5306187"/>
              <a:gd name="connsiteX2" fmla="*/ 1783 w 3768145"/>
              <a:gd name="connsiteY2" fmla="*/ 3013300 h 5306187"/>
              <a:gd name="connsiteX3" fmla="*/ 272293 w 3768145"/>
              <a:gd name="connsiteY3" fmla="*/ 5082130 h 5306187"/>
              <a:gd name="connsiteX4" fmla="*/ 1712473 w 3768145"/>
              <a:gd name="connsiteY4" fmla="*/ 5226910 h 5306187"/>
              <a:gd name="connsiteX5" fmla="*/ 3289813 w 3768145"/>
              <a:gd name="connsiteY5" fmla="*/ 4876390 h 5306187"/>
              <a:gd name="connsiteX6" fmla="*/ 2946913 w 3768145"/>
              <a:gd name="connsiteY6" fmla="*/ 3676240 h 5306187"/>
              <a:gd name="connsiteX7" fmla="*/ 1643893 w 3768145"/>
              <a:gd name="connsiteY7" fmla="*/ 3287620 h 5306187"/>
              <a:gd name="connsiteX8" fmla="*/ 2123953 w 3768145"/>
              <a:gd name="connsiteY8" fmla="*/ 2750410 h 5306187"/>
              <a:gd name="connsiteX9" fmla="*/ 2924053 w 3768145"/>
              <a:gd name="connsiteY9" fmla="*/ 2270350 h 5306187"/>
              <a:gd name="connsiteX10" fmla="*/ 3735583 w 3768145"/>
              <a:gd name="connsiteY10" fmla="*/ 1493110 h 5306187"/>
              <a:gd name="connsiteX11" fmla="*/ 3495553 w 3768145"/>
              <a:gd name="connsiteY11" fmla="*/ 738730 h 5306187"/>
              <a:gd name="connsiteX12" fmla="*/ 2466853 w 3768145"/>
              <a:gd name="connsiteY12" fmla="*/ 1287370 h 5306187"/>
              <a:gd name="connsiteX13" fmla="*/ 2009653 w 3768145"/>
              <a:gd name="connsiteY13" fmla="*/ 132940 h 5306187"/>
              <a:gd name="connsiteX14" fmla="*/ 1666753 w 3768145"/>
              <a:gd name="connsiteY14" fmla="*/ 110080 h 5306187"/>
              <a:gd name="connsiteX0" fmla="*/ 1666753 w 3768145"/>
              <a:gd name="connsiteY0" fmla="*/ 110080 h 5322874"/>
              <a:gd name="connsiteX1" fmla="*/ 306583 w 3768145"/>
              <a:gd name="connsiteY1" fmla="*/ 921610 h 5322874"/>
              <a:gd name="connsiteX2" fmla="*/ 1783 w 3768145"/>
              <a:gd name="connsiteY2" fmla="*/ 3013300 h 5322874"/>
              <a:gd name="connsiteX3" fmla="*/ 272293 w 3768145"/>
              <a:gd name="connsiteY3" fmla="*/ 5082130 h 5322874"/>
              <a:gd name="connsiteX4" fmla="*/ 1712473 w 3768145"/>
              <a:gd name="connsiteY4" fmla="*/ 5226910 h 5322874"/>
              <a:gd name="connsiteX5" fmla="*/ 3091693 w 3768145"/>
              <a:gd name="connsiteY5" fmla="*/ 4602070 h 5322874"/>
              <a:gd name="connsiteX6" fmla="*/ 2946913 w 3768145"/>
              <a:gd name="connsiteY6" fmla="*/ 3676240 h 5322874"/>
              <a:gd name="connsiteX7" fmla="*/ 1643893 w 3768145"/>
              <a:gd name="connsiteY7" fmla="*/ 3287620 h 5322874"/>
              <a:gd name="connsiteX8" fmla="*/ 2123953 w 3768145"/>
              <a:gd name="connsiteY8" fmla="*/ 2750410 h 5322874"/>
              <a:gd name="connsiteX9" fmla="*/ 2924053 w 3768145"/>
              <a:gd name="connsiteY9" fmla="*/ 2270350 h 5322874"/>
              <a:gd name="connsiteX10" fmla="*/ 3735583 w 3768145"/>
              <a:gd name="connsiteY10" fmla="*/ 1493110 h 5322874"/>
              <a:gd name="connsiteX11" fmla="*/ 3495553 w 3768145"/>
              <a:gd name="connsiteY11" fmla="*/ 738730 h 5322874"/>
              <a:gd name="connsiteX12" fmla="*/ 2466853 w 3768145"/>
              <a:gd name="connsiteY12" fmla="*/ 1287370 h 5322874"/>
              <a:gd name="connsiteX13" fmla="*/ 2009653 w 3768145"/>
              <a:gd name="connsiteY13" fmla="*/ 132940 h 5322874"/>
              <a:gd name="connsiteX14" fmla="*/ 1666753 w 3768145"/>
              <a:gd name="connsiteY14" fmla="*/ 110080 h 5322874"/>
              <a:gd name="connsiteX0" fmla="*/ 1666753 w 3768145"/>
              <a:gd name="connsiteY0" fmla="*/ 110080 h 5322874"/>
              <a:gd name="connsiteX1" fmla="*/ 306583 w 3768145"/>
              <a:gd name="connsiteY1" fmla="*/ 921610 h 5322874"/>
              <a:gd name="connsiteX2" fmla="*/ 1783 w 3768145"/>
              <a:gd name="connsiteY2" fmla="*/ 3013300 h 5322874"/>
              <a:gd name="connsiteX3" fmla="*/ 272293 w 3768145"/>
              <a:gd name="connsiteY3" fmla="*/ 5082130 h 5322874"/>
              <a:gd name="connsiteX4" fmla="*/ 1712473 w 3768145"/>
              <a:gd name="connsiteY4" fmla="*/ 5226910 h 5322874"/>
              <a:gd name="connsiteX5" fmla="*/ 3091693 w 3768145"/>
              <a:gd name="connsiteY5" fmla="*/ 4602070 h 5322874"/>
              <a:gd name="connsiteX6" fmla="*/ 2718313 w 3768145"/>
              <a:gd name="connsiteY6" fmla="*/ 3706720 h 5322874"/>
              <a:gd name="connsiteX7" fmla="*/ 1643893 w 3768145"/>
              <a:gd name="connsiteY7" fmla="*/ 3287620 h 5322874"/>
              <a:gd name="connsiteX8" fmla="*/ 2123953 w 3768145"/>
              <a:gd name="connsiteY8" fmla="*/ 2750410 h 5322874"/>
              <a:gd name="connsiteX9" fmla="*/ 2924053 w 3768145"/>
              <a:gd name="connsiteY9" fmla="*/ 2270350 h 5322874"/>
              <a:gd name="connsiteX10" fmla="*/ 3735583 w 3768145"/>
              <a:gd name="connsiteY10" fmla="*/ 1493110 h 5322874"/>
              <a:gd name="connsiteX11" fmla="*/ 3495553 w 3768145"/>
              <a:gd name="connsiteY11" fmla="*/ 738730 h 5322874"/>
              <a:gd name="connsiteX12" fmla="*/ 2466853 w 3768145"/>
              <a:gd name="connsiteY12" fmla="*/ 1287370 h 5322874"/>
              <a:gd name="connsiteX13" fmla="*/ 2009653 w 3768145"/>
              <a:gd name="connsiteY13" fmla="*/ 132940 h 5322874"/>
              <a:gd name="connsiteX14" fmla="*/ 1666753 w 3768145"/>
              <a:gd name="connsiteY14" fmla="*/ 110080 h 5322874"/>
              <a:gd name="connsiteX0" fmla="*/ 1666753 w 3768145"/>
              <a:gd name="connsiteY0" fmla="*/ 110080 h 5322874"/>
              <a:gd name="connsiteX1" fmla="*/ 306583 w 3768145"/>
              <a:gd name="connsiteY1" fmla="*/ 921610 h 5322874"/>
              <a:gd name="connsiteX2" fmla="*/ 1783 w 3768145"/>
              <a:gd name="connsiteY2" fmla="*/ 3013300 h 5322874"/>
              <a:gd name="connsiteX3" fmla="*/ 272293 w 3768145"/>
              <a:gd name="connsiteY3" fmla="*/ 5082130 h 5322874"/>
              <a:gd name="connsiteX4" fmla="*/ 1712473 w 3768145"/>
              <a:gd name="connsiteY4" fmla="*/ 5226910 h 5322874"/>
              <a:gd name="connsiteX5" fmla="*/ 3091693 w 3768145"/>
              <a:gd name="connsiteY5" fmla="*/ 4602070 h 5322874"/>
              <a:gd name="connsiteX6" fmla="*/ 2718313 w 3768145"/>
              <a:gd name="connsiteY6" fmla="*/ 3706720 h 5322874"/>
              <a:gd name="connsiteX7" fmla="*/ 1643893 w 3768145"/>
              <a:gd name="connsiteY7" fmla="*/ 3287620 h 5322874"/>
              <a:gd name="connsiteX8" fmla="*/ 2169673 w 3768145"/>
              <a:gd name="connsiteY8" fmla="*/ 2773270 h 5322874"/>
              <a:gd name="connsiteX9" fmla="*/ 2924053 w 3768145"/>
              <a:gd name="connsiteY9" fmla="*/ 2270350 h 5322874"/>
              <a:gd name="connsiteX10" fmla="*/ 3735583 w 3768145"/>
              <a:gd name="connsiteY10" fmla="*/ 1493110 h 5322874"/>
              <a:gd name="connsiteX11" fmla="*/ 3495553 w 3768145"/>
              <a:gd name="connsiteY11" fmla="*/ 738730 h 5322874"/>
              <a:gd name="connsiteX12" fmla="*/ 2466853 w 3768145"/>
              <a:gd name="connsiteY12" fmla="*/ 1287370 h 5322874"/>
              <a:gd name="connsiteX13" fmla="*/ 2009653 w 3768145"/>
              <a:gd name="connsiteY13" fmla="*/ 132940 h 5322874"/>
              <a:gd name="connsiteX14" fmla="*/ 1666753 w 3768145"/>
              <a:gd name="connsiteY14" fmla="*/ 110080 h 5322874"/>
              <a:gd name="connsiteX0" fmla="*/ 1666753 w 3745731"/>
              <a:gd name="connsiteY0" fmla="*/ 110080 h 5322874"/>
              <a:gd name="connsiteX1" fmla="*/ 306583 w 3745731"/>
              <a:gd name="connsiteY1" fmla="*/ 921610 h 5322874"/>
              <a:gd name="connsiteX2" fmla="*/ 1783 w 3745731"/>
              <a:gd name="connsiteY2" fmla="*/ 3013300 h 5322874"/>
              <a:gd name="connsiteX3" fmla="*/ 272293 w 3745731"/>
              <a:gd name="connsiteY3" fmla="*/ 5082130 h 5322874"/>
              <a:gd name="connsiteX4" fmla="*/ 1712473 w 3745731"/>
              <a:gd name="connsiteY4" fmla="*/ 5226910 h 5322874"/>
              <a:gd name="connsiteX5" fmla="*/ 3091693 w 3745731"/>
              <a:gd name="connsiteY5" fmla="*/ 4602070 h 5322874"/>
              <a:gd name="connsiteX6" fmla="*/ 2718313 w 3745731"/>
              <a:gd name="connsiteY6" fmla="*/ 3706720 h 5322874"/>
              <a:gd name="connsiteX7" fmla="*/ 1643893 w 3745731"/>
              <a:gd name="connsiteY7" fmla="*/ 3287620 h 5322874"/>
              <a:gd name="connsiteX8" fmla="*/ 2169673 w 3745731"/>
              <a:gd name="connsiteY8" fmla="*/ 2773270 h 5322874"/>
              <a:gd name="connsiteX9" fmla="*/ 2924053 w 3745731"/>
              <a:gd name="connsiteY9" fmla="*/ 2270350 h 5322874"/>
              <a:gd name="connsiteX10" fmla="*/ 3735583 w 3745731"/>
              <a:gd name="connsiteY10" fmla="*/ 1493110 h 5322874"/>
              <a:gd name="connsiteX11" fmla="*/ 3320293 w 3745731"/>
              <a:gd name="connsiteY11" fmla="*/ 990190 h 5322874"/>
              <a:gd name="connsiteX12" fmla="*/ 2466853 w 3745731"/>
              <a:gd name="connsiteY12" fmla="*/ 1287370 h 5322874"/>
              <a:gd name="connsiteX13" fmla="*/ 2009653 w 3745731"/>
              <a:gd name="connsiteY13" fmla="*/ 132940 h 5322874"/>
              <a:gd name="connsiteX14" fmla="*/ 1666753 w 3745731"/>
              <a:gd name="connsiteY14" fmla="*/ 110080 h 5322874"/>
              <a:gd name="connsiteX0" fmla="*/ 1666753 w 3745511"/>
              <a:gd name="connsiteY0" fmla="*/ 110568 h 5323362"/>
              <a:gd name="connsiteX1" fmla="*/ 306583 w 3745511"/>
              <a:gd name="connsiteY1" fmla="*/ 922098 h 5323362"/>
              <a:gd name="connsiteX2" fmla="*/ 1783 w 3745511"/>
              <a:gd name="connsiteY2" fmla="*/ 3013788 h 5323362"/>
              <a:gd name="connsiteX3" fmla="*/ 272293 w 3745511"/>
              <a:gd name="connsiteY3" fmla="*/ 5082618 h 5323362"/>
              <a:gd name="connsiteX4" fmla="*/ 1712473 w 3745511"/>
              <a:gd name="connsiteY4" fmla="*/ 5227398 h 5323362"/>
              <a:gd name="connsiteX5" fmla="*/ 3091693 w 3745511"/>
              <a:gd name="connsiteY5" fmla="*/ 4602558 h 5323362"/>
              <a:gd name="connsiteX6" fmla="*/ 2718313 w 3745511"/>
              <a:gd name="connsiteY6" fmla="*/ 3707208 h 5323362"/>
              <a:gd name="connsiteX7" fmla="*/ 1643893 w 3745511"/>
              <a:gd name="connsiteY7" fmla="*/ 3288108 h 5323362"/>
              <a:gd name="connsiteX8" fmla="*/ 2169673 w 3745511"/>
              <a:gd name="connsiteY8" fmla="*/ 2773758 h 5323362"/>
              <a:gd name="connsiteX9" fmla="*/ 2924053 w 3745511"/>
              <a:gd name="connsiteY9" fmla="*/ 2270838 h 5323362"/>
              <a:gd name="connsiteX10" fmla="*/ 3735583 w 3745511"/>
              <a:gd name="connsiteY10" fmla="*/ 1493598 h 5323362"/>
              <a:gd name="connsiteX11" fmla="*/ 3320293 w 3745511"/>
              <a:gd name="connsiteY11" fmla="*/ 990678 h 5323362"/>
              <a:gd name="connsiteX12" fmla="*/ 2512573 w 3745511"/>
              <a:gd name="connsiteY12" fmla="*/ 1272618 h 5323362"/>
              <a:gd name="connsiteX13" fmla="*/ 2009653 w 3745511"/>
              <a:gd name="connsiteY13" fmla="*/ 133428 h 5323362"/>
              <a:gd name="connsiteX14" fmla="*/ 1666753 w 3745511"/>
              <a:gd name="connsiteY14" fmla="*/ 110568 h 5323362"/>
              <a:gd name="connsiteX0" fmla="*/ 1666753 w 3745511"/>
              <a:gd name="connsiteY0" fmla="*/ 5861 h 5218655"/>
              <a:gd name="connsiteX1" fmla="*/ 306583 w 3745511"/>
              <a:gd name="connsiteY1" fmla="*/ 817391 h 5218655"/>
              <a:gd name="connsiteX2" fmla="*/ 1783 w 3745511"/>
              <a:gd name="connsiteY2" fmla="*/ 2909081 h 5218655"/>
              <a:gd name="connsiteX3" fmla="*/ 272293 w 3745511"/>
              <a:gd name="connsiteY3" fmla="*/ 4977911 h 5218655"/>
              <a:gd name="connsiteX4" fmla="*/ 1712473 w 3745511"/>
              <a:gd name="connsiteY4" fmla="*/ 5122691 h 5218655"/>
              <a:gd name="connsiteX5" fmla="*/ 3091693 w 3745511"/>
              <a:gd name="connsiteY5" fmla="*/ 4497851 h 5218655"/>
              <a:gd name="connsiteX6" fmla="*/ 2718313 w 3745511"/>
              <a:gd name="connsiteY6" fmla="*/ 3602501 h 5218655"/>
              <a:gd name="connsiteX7" fmla="*/ 1643893 w 3745511"/>
              <a:gd name="connsiteY7" fmla="*/ 3183401 h 5218655"/>
              <a:gd name="connsiteX8" fmla="*/ 2169673 w 3745511"/>
              <a:gd name="connsiteY8" fmla="*/ 2669051 h 5218655"/>
              <a:gd name="connsiteX9" fmla="*/ 2924053 w 3745511"/>
              <a:gd name="connsiteY9" fmla="*/ 2166131 h 5218655"/>
              <a:gd name="connsiteX10" fmla="*/ 3735583 w 3745511"/>
              <a:gd name="connsiteY10" fmla="*/ 1388891 h 5218655"/>
              <a:gd name="connsiteX11" fmla="*/ 3320293 w 3745511"/>
              <a:gd name="connsiteY11" fmla="*/ 885971 h 5218655"/>
              <a:gd name="connsiteX12" fmla="*/ 2512573 w 3745511"/>
              <a:gd name="connsiteY12" fmla="*/ 1167911 h 5218655"/>
              <a:gd name="connsiteX13" fmla="*/ 1666753 w 3745511"/>
              <a:gd name="connsiteY13" fmla="*/ 5861 h 5218655"/>
              <a:gd name="connsiteX0" fmla="*/ 1669398 w 3748156"/>
              <a:gd name="connsiteY0" fmla="*/ 1649 h 5214443"/>
              <a:gd name="connsiteX1" fmla="*/ 354948 w 3748156"/>
              <a:gd name="connsiteY1" fmla="*/ 957959 h 5214443"/>
              <a:gd name="connsiteX2" fmla="*/ 4428 w 3748156"/>
              <a:gd name="connsiteY2" fmla="*/ 2904869 h 5214443"/>
              <a:gd name="connsiteX3" fmla="*/ 274938 w 3748156"/>
              <a:gd name="connsiteY3" fmla="*/ 4973699 h 5214443"/>
              <a:gd name="connsiteX4" fmla="*/ 1715118 w 3748156"/>
              <a:gd name="connsiteY4" fmla="*/ 5118479 h 5214443"/>
              <a:gd name="connsiteX5" fmla="*/ 3094338 w 3748156"/>
              <a:gd name="connsiteY5" fmla="*/ 4493639 h 5214443"/>
              <a:gd name="connsiteX6" fmla="*/ 2720958 w 3748156"/>
              <a:gd name="connsiteY6" fmla="*/ 3598289 h 5214443"/>
              <a:gd name="connsiteX7" fmla="*/ 1646538 w 3748156"/>
              <a:gd name="connsiteY7" fmla="*/ 3179189 h 5214443"/>
              <a:gd name="connsiteX8" fmla="*/ 2172318 w 3748156"/>
              <a:gd name="connsiteY8" fmla="*/ 2664839 h 5214443"/>
              <a:gd name="connsiteX9" fmla="*/ 2926698 w 3748156"/>
              <a:gd name="connsiteY9" fmla="*/ 2161919 h 5214443"/>
              <a:gd name="connsiteX10" fmla="*/ 3738228 w 3748156"/>
              <a:gd name="connsiteY10" fmla="*/ 1384679 h 5214443"/>
              <a:gd name="connsiteX11" fmla="*/ 3322938 w 3748156"/>
              <a:gd name="connsiteY11" fmla="*/ 881759 h 5214443"/>
              <a:gd name="connsiteX12" fmla="*/ 2515218 w 3748156"/>
              <a:gd name="connsiteY12" fmla="*/ 1163699 h 5214443"/>
              <a:gd name="connsiteX13" fmla="*/ 1669398 w 3748156"/>
              <a:gd name="connsiteY13" fmla="*/ 1649 h 5214443"/>
              <a:gd name="connsiteX0" fmla="*/ 1669398 w 3748156"/>
              <a:gd name="connsiteY0" fmla="*/ 2278 h 5215072"/>
              <a:gd name="connsiteX1" fmla="*/ 354948 w 3748156"/>
              <a:gd name="connsiteY1" fmla="*/ 958588 h 5215072"/>
              <a:gd name="connsiteX2" fmla="*/ 4428 w 3748156"/>
              <a:gd name="connsiteY2" fmla="*/ 2905498 h 5215072"/>
              <a:gd name="connsiteX3" fmla="*/ 274938 w 3748156"/>
              <a:gd name="connsiteY3" fmla="*/ 4974328 h 5215072"/>
              <a:gd name="connsiteX4" fmla="*/ 1715118 w 3748156"/>
              <a:gd name="connsiteY4" fmla="*/ 5119108 h 5215072"/>
              <a:gd name="connsiteX5" fmla="*/ 3094338 w 3748156"/>
              <a:gd name="connsiteY5" fmla="*/ 4494268 h 5215072"/>
              <a:gd name="connsiteX6" fmla="*/ 2720958 w 3748156"/>
              <a:gd name="connsiteY6" fmla="*/ 3598918 h 5215072"/>
              <a:gd name="connsiteX7" fmla="*/ 1646538 w 3748156"/>
              <a:gd name="connsiteY7" fmla="*/ 3179818 h 5215072"/>
              <a:gd name="connsiteX8" fmla="*/ 2172318 w 3748156"/>
              <a:gd name="connsiteY8" fmla="*/ 2665468 h 5215072"/>
              <a:gd name="connsiteX9" fmla="*/ 2926698 w 3748156"/>
              <a:gd name="connsiteY9" fmla="*/ 2162548 h 5215072"/>
              <a:gd name="connsiteX10" fmla="*/ 3738228 w 3748156"/>
              <a:gd name="connsiteY10" fmla="*/ 1385308 h 5215072"/>
              <a:gd name="connsiteX11" fmla="*/ 3322938 w 3748156"/>
              <a:gd name="connsiteY11" fmla="*/ 882388 h 5215072"/>
              <a:gd name="connsiteX12" fmla="*/ 2515218 w 3748156"/>
              <a:gd name="connsiteY12" fmla="*/ 1164328 h 5215072"/>
              <a:gd name="connsiteX13" fmla="*/ 1669398 w 3748156"/>
              <a:gd name="connsiteY13" fmla="*/ 2278 h 5215072"/>
              <a:gd name="connsiteX0" fmla="*/ 1669398 w 3748156"/>
              <a:gd name="connsiteY0" fmla="*/ 1149 h 5213943"/>
              <a:gd name="connsiteX1" fmla="*/ 354948 w 3748156"/>
              <a:gd name="connsiteY1" fmla="*/ 957459 h 5213943"/>
              <a:gd name="connsiteX2" fmla="*/ 4428 w 3748156"/>
              <a:gd name="connsiteY2" fmla="*/ 2904369 h 5213943"/>
              <a:gd name="connsiteX3" fmla="*/ 274938 w 3748156"/>
              <a:gd name="connsiteY3" fmla="*/ 4973199 h 5213943"/>
              <a:gd name="connsiteX4" fmla="*/ 1715118 w 3748156"/>
              <a:gd name="connsiteY4" fmla="*/ 5117979 h 5213943"/>
              <a:gd name="connsiteX5" fmla="*/ 3094338 w 3748156"/>
              <a:gd name="connsiteY5" fmla="*/ 4493139 h 5213943"/>
              <a:gd name="connsiteX6" fmla="*/ 2720958 w 3748156"/>
              <a:gd name="connsiteY6" fmla="*/ 3597789 h 5213943"/>
              <a:gd name="connsiteX7" fmla="*/ 1646538 w 3748156"/>
              <a:gd name="connsiteY7" fmla="*/ 3178689 h 5213943"/>
              <a:gd name="connsiteX8" fmla="*/ 2172318 w 3748156"/>
              <a:gd name="connsiteY8" fmla="*/ 2664339 h 5213943"/>
              <a:gd name="connsiteX9" fmla="*/ 2926698 w 3748156"/>
              <a:gd name="connsiteY9" fmla="*/ 2161419 h 5213943"/>
              <a:gd name="connsiteX10" fmla="*/ 3738228 w 3748156"/>
              <a:gd name="connsiteY10" fmla="*/ 1384179 h 5213943"/>
              <a:gd name="connsiteX11" fmla="*/ 3322938 w 3748156"/>
              <a:gd name="connsiteY11" fmla="*/ 881259 h 5213943"/>
              <a:gd name="connsiteX12" fmla="*/ 2515218 w 3748156"/>
              <a:gd name="connsiteY12" fmla="*/ 1163199 h 5213943"/>
              <a:gd name="connsiteX13" fmla="*/ 1669398 w 3748156"/>
              <a:gd name="connsiteY13" fmla="*/ 1149 h 5213943"/>
              <a:gd name="connsiteX0" fmla="*/ 1675890 w 3754648"/>
              <a:gd name="connsiteY0" fmla="*/ 1149 h 5213943"/>
              <a:gd name="connsiteX1" fmla="*/ 361440 w 3754648"/>
              <a:gd name="connsiteY1" fmla="*/ 957459 h 5213943"/>
              <a:gd name="connsiteX2" fmla="*/ 83310 w 3754648"/>
              <a:gd name="connsiteY2" fmla="*/ 1997589 h 5213943"/>
              <a:gd name="connsiteX3" fmla="*/ 10920 w 3754648"/>
              <a:gd name="connsiteY3" fmla="*/ 2904369 h 5213943"/>
              <a:gd name="connsiteX4" fmla="*/ 281430 w 3754648"/>
              <a:gd name="connsiteY4" fmla="*/ 4973199 h 5213943"/>
              <a:gd name="connsiteX5" fmla="*/ 1721610 w 3754648"/>
              <a:gd name="connsiteY5" fmla="*/ 5117979 h 5213943"/>
              <a:gd name="connsiteX6" fmla="*/ 3100830 w 3754648"/>
              <a:gd name="connsiteY6" fmla="*/ 4493139 h 5213943"/>
              <a:gd name="connsiteX7" fmla="*/ 2727450 w 3754648"/>
              <a:gd name="connsiteY7" fmla="*/ 3597789 h 5213943"/>
              <a:gd name="connsiteX8" fmla="*/ 1653030 w 3754648"/>
              <a:gd name="connsiteY8" fmla="*/ 3178689 h 5213943"/>
              <a:gd name="connsiteX9" fmla="*/ 2178810 w 3754648"/>
              <a:gd name="connsiteY9" fmla="*/ 2664339 h 5213943"/>
              <a:gd name="connsiteX10" fmla="*/ 2933190 w 3754648"/>
              <a:gd name="connsiteY10" fmla="*/ 2161419 h 5213943"/>
              <a:gd name="connsiteX11" fmla="*/ 3744720 w 3754648"/>
              <a:gd name="connsiteY11" fmla="*/ 1384179 h 5213943"/>
              <a:gd name="connsiteX12" fmla="*/ 3329430 w 3754648"/>
              <a:gd name="connsiteY12" fmla="*/ 881259 h 5213943"/>
              <a:gd name="connsiteX13" fmla="*/ 2521710 w 3754648"/>
              <a:gd name="connsiteY13" fmla="*/ 1163199 h 5213943"/>
              <a:gd name="connsiteX14" fmla="*/ 1675890 w 3754648"/>
              <a:gd name="connsiteY14" fmla="*/ 1149 h 5213943"/>
              <a:gd name="connsiteX0" fmla="*/ 1675890 w 3754648"/>
              <a:gd name="connsiteY0" fmla="*/ 1149 h 5213943"/>
              <a:gd name="connsiteX1" fmla="*/ 361440 w 3754648"/>
              <a:gd name="connsiteY1" fmla="*/ 957459 h 5213943"/>
              <a:gd name="connsiteX2" fmla="*/ 83310 w 3754648"/>
              <a:gd name="connsiteY2" fmla="*/ 1997589 h 5213943"/>
              <a:gd name="connsiteX3" fmla="*/ 10920 w 3754648"/>
              <a:gd name="connsiteY3" fmla="*/ 2904369 h 5213943"/>
              <a:gd name="connsiteX4" fmla="*/ 281430 w 3754648"/>
              <a:gd name="connsiteY4" fmla="*/ 4973199 h 5213943"/>
              <a:gd name="connsiteX5" fmla="*/ 1721610 w 3754648"/>
              <a:gd name="connsiteY5" fmla="*/ 5117979 h 5213943"/>
              <a:gd name="connsiteX6" fmla="*/ 3100830 w 3754648"/>
              <a:gd name="connsiteY6" fmla="*/ 4493139 h 5213943"/>
              <a:gd name="connsiteX7" fmla="*/ 2727450 w 3754648"/>
              <a:gd name="connsiteY7" fmla="*/ 3597789 h 5213943"/>
              <a:gd name="connsiteX8" fmla="*/ 1653030 w 3754648"/>
              <a:gd name="connsiteY8" fmla="*/ 3178689 h 5213943"/>
              <a:gd name="connsiteX9" fmla="*/ 2178810 w 3754648"/>
              <a:gd name="connsiteY9" fmla="*/ 2664339 h 5213943"/>
              <a:gd name="connsiteX10" fmla="*/ 2933190 w 3754648"/>
              <a:gd name="connsiteY10" fmla="*/ 2161419 h 5213943"/>
              <a:gd name="connsiteX11" fmla="*/ 3744720 w 3754648"/>
              <a:gd name="connsiteY11" fmla="*/ 1384179 h 5213943"/>
              <a:gd name="connsiteX12" fmla="*/ 3329430 w 3754648"/>
              <a:gd name="connsiteY12" fmla="*/ 881259 h 5213943"/>
              <a:gd name="connsiteX13" fmla="*/ 2521710 w 3754648"/>
              <a:gd name="connsiteY13" fmla="*/ 1163199 h 5213943"/>
              <a:gd name="connsiteX14" fmla="*/ 1675890 w 3754648"/>
              <a:gd name="connsiteY14" fmla="*/ 1149 h 5213943"/>
              <a:gd name="connsiteX0" fmla="*/ 1675890 w 3754648"/>
              <a:gd name="connsiteY0" fmla="*/ 1149 h 5213943"/>
              <a:gd name="connsiteX1" fmla="*/ 361440 w 3754648"/>
              <a:gd name="connsiteY1" fmla="*/ 957459 h 5213943"/>
              <a:gd name="connsiteX2" fmla="*/ 83310 w 3754648"/>
              <a:gd name="connsiteY2" fmla="*/ 1997589 h 5213943"/>
              <a:gd name="connsiteX3" fmla="*/ 10920 w 3754648"/>
              <a:gd name="connsiteY3" fmla="*/ 2904369 h 5213943"/>
              <a:gd name="connsiteX4" fmla="*/ 281430 w 3754648"/>
              <a:gd name="connsiteY4" fmla="*/ 4973199 h 5213943"/>
              <a:gd name="connsiteX5" fmla="*/ 1721610 w 3754648"/>
              <a:gd name="connsiteY5" fmla="*/ 5117979 h 5213943"/>
              <a:gd name="connsiteX6" fmla="*/ 3100830 w 3754648"/>
              <a:gd name="connsiteY6" fmla="*/ 4493139 h 5213943"/>
              <a:gd name="connsiteX7" fmla="*/ 2727450 w 3754648"/>
              <a:gd name="connsiteY7" fmla="*/ 3597789 h 5213943"/>
              <a:gd name="connsiteX8" fmla="*/ 1653030 w 3754648"/>
              <a:gd name="connsiteY8" fmla="*/ 3178689 h 5213943"/>
              <a:gd name="connsiteX9" fmla="*/ 2178810 w 3754648"/>
              <a:gd name="connsiteY9" fmla="*/ 2664339 h 5213943"/>
              <a:gd name="connsiteX10" fmla="*/ 2933190 w 3754648"/>
              <a:gd name="connsiteY10" fmla="*/ 2161419 h 5213943"/>
              <a:gd name="connsiteX11" fmla="*/ 3744720 w 3754648"/>
              <a:gd name="connsiteY11" fmla="*/ 1384179 h 5213943"/>
              <a:gd name="connsiteX12" fmla="*/ 3329430 w 3754648"/>
              <a:gd name="connsiteY12" fmla="*/ 881259 h 5213943"/>
              <a:gd name="connsiteX13" fmla="*/ 2521710 w 3754648"/>
              <a:gd name="connsiteY13" fmla="*/ 1163199 h 5213943"/>
              <a:gd name="connsiteX14" fmla="*/ 1675890 w 3754648"/>
              <a:gd name="connsiteY14" fmla="*/ 1149 h 5213943"/>
              <a:gd name="connsiteX0" fmla="*/ 1675890 w 3754648"/>
              <a:gd name="connsiteY0" fmla="*/ 539 h 5213333"/>
              <a:gd name="connsiteX1" fmla="*/ 742440 w 3754648"/>
              <a:gd name="connsiteY1" fmla="*/ 1017809 h 5213333"/>
              <a:gd name="connsiteX2" fmla="*/ 83310 w 3754648"/>
              <a:gd name="connsiteY2" fmla="*/ 1996979 h 5213333"/>
              <a:gd name="connsiteX3" fmla="*/ 10920 w 3754648"/>
              <a:gd name="connsiteY3" fmla="*/ 2903759 h 5213333"/>
              <a:gd name="connsiteX4" fmla="*/ 281430 w 3754648"/>
              <a:gd name="connsiteY4" fmla="*/ 4972589 h 5213333"/>
              <a:gd name="connsiteX5" fmla="*/ 1721610 w 3754648"/>
              <a:gd name="connsiteY5" fmla="*/ 5117369 h 5213333"/>
              <a:gd name="connsiteX6" fmla="*/ 3100830 w 3754648"/>
              <a:gd name="connsiteY6" fmla="*/ 4492529 h 5213333"/>
              <a:gd name="connsiteX7" fmla="*/ 2727450 w 3754648"/>
              <a:gd name="connsiteY7" fmla="*/ 3597179 h 5213333"/>
              <a:gd name="connsiteX8" fmla="*/ 1653030 w 3754648"/>
              <a:gd name="connsiteY8" fmla="*/ 3178079 h 5213333"/>
              <a:gd name="connsiteX9" fmla="*/ 2178810 w 3754648"/>
              <a:gd name="connsiteY9" fmla="*/ 2663729 h 5213333"/>
              <a:gd name="connsiteX10" fmla="*/ 2933190 w 3754648"/>
              <a:gd name="connsiteY10" fmla="*/ 2160809 h 5213333"/>
              <a:gd name="connsiteX11" fmla="*/ 3744720 w 3754648"/>
              <a:gd name="connsiteY11" fmla="*/ 1383569 h 5213333"/>
              <a:gd name="connsiteX12" fmla="*/ 3329430 w 3754648"/>
              <a:gd name="connsiteY12" fmla="*/ 880649 h 5213333"/>
              <a:gd name="connsiteX13" fmla="*/ 2521710 w 3754648"/>
              <a:gd name="connsiteY13" fmla="*/ 1162589 h 5213333"/>
              <a:gd name="connsiteX14" fmla="*/ 1675890 w 3754648"/>
              <a:gd name="connsiteY14" fmla="*/ 539 h 5213333"/>
              <a:gd name="connsiteX0" fmla="*/ 1700420 w 3779178"/>
              <a:gd name="connsiteY0" fmla="*/ 539 h 5213333"/>
              <a:gd name="connsiteX1" fmla="*/ 766970 w 3779178"/>
              <a:gd name="connsiteY1" fmla="*/ 1017809 h 5213333"/>
              <a:gd name="connsiteX2" fmla="*/ 107840 w 3779178"/>
              <a:gd name="connsiteY2" fmla="*/ 1996979 h 5213333"/>
              <a:gd name="connsiteX3" fmla="*/ 35450 w 3779178"/>
              <a:gd name="connsiteY3" fmla="*/ 2903759 h 5213333"/>
              <a:gd name="connsiteX4" fmla="*/ 305960 w 3779178"/>
              <a:gd name="connsiteY4" fmla="*/ 4972589 h 5213333"/>
              <a:gd name="connsiteX5" fmla="*/ 1746140 w 3779178"/>
              <a:gd name="connsiteY5" fmla="*/ 5117369 h 5213333"/>
              <a:gd name="connsiteX6" fmla="*/ 3125360 w 3779178"/>
              <a:gd name="connsiteY6" fmla="*/ 4492529 h 5213333"/>
              <a:gd name="connsiteX7" fmla="*/ 2751980 w 3779178"/>
              <a:gd name="connsiteY7" fmla="*/ 3597179 h 5213333"/>
              <a:gd name="connsiteX8" fmla="*/ 1677560 w 3779178"/>
              <a:gd name="connsiteY8" fmla="*/ 3178079 h 5213333"/>
              <a:gd name="connsiteX9" fmla="*/ 2203340 w 3779178"/>
              <a:gd name="connsiteY9" fmla="*/ 2663729 h 5213333"/>
              <a:gd name="connsiteX10" fmla="*/ 2957720 w 3779178"/>
              <a:gd name="connsiteY10" fmla="*/ 2160809 h 5213333"/>
              <a:gd name="connsiteX11" fmla="*/ 3769250 w 3779178"/>
              <a:gd name="connsiteY11" fmla="*/ 1383569 h 5213333"/>
              <a:gd name="connsiteX12" fmla="*/ 3353960 w 3779178"/>
              <a:gd name="connsiteY12" fmla="*/ 880649 h 5213333"/>
              <a:gd name="connsiteX13" fmla="*/ 2546240 w 3779178"/>
              <a:gd name="connsiteY13" fmla="*/ 1162589 h 5213333"/>
              <a:gd name="connsiteX14" fmla="*/ 1700420 w 3779178"/>
              <a:gd name="connsiteY14" fmla="*/ 539 h 5213333"/>
              <a:gd name="connsiteX0" fmla="*/ 1686045 w 3764803"/>
              <a:gd name="connsiteY0" fmla="*/ 539 h 5213333"/>
              <a:gd name="connsiteX1" fmla="*/ 752595 w 3764803"/>
              <a:gd name="connsiteY1" fmla="*/ 1017809 h 5213333"/>
              <a:gd name="connsiteX2" fmla="*/ 93465 w 3764803"/>
              <a:gd name="connsiteY2" fmla="*/ 1996979 h 5213333"/>
              <a:gd name="connsiteX3" fmla="*/ 21075 w 3764803"/>
              <a:gd name="connsiteY3" fmla="*/ 2903759 h 5213333"/>
              <a:gd name="connsiteX4" fmla="*/ 291585 w 3764803"/>
              <a:gd name="connsiteY4" fmla="*/ 4972589 h 5213333"/>
              <a:gd name="connsiteX5" fmla="*/ 1731765 w 3764803"/>
              <a:gd name="connsiteY5" fmla="*/ 5117369 h 5213333"/>
              <a:gd name="connsiteX6" fmla="*/ 3110985 w 3764803"/>
              <a:gd name="connsiteY6" fmla="*/ 4492529 h 5213333"/>
              <a:gd name="connsiteX7" fmla="*/ 2737605 w 3764803"/>
              <a:gd name="connsiteY7" fmla="*/ 3597179 h 5213333"/>
              <a:gd name="connsiteX8" fmla="*/ 1663185 w 3764803"/>
              <a:gd name="connsiteY8" fmla="*/ 3178079 h 5213333"/>
              <a:gd name="connsiteX9" fmla="*/ 2188965 w 3764803"/>
              <a:gd name="connsiteY9" fmla="*/ 2663729 h 5213333"/>
              <a:gd name="connsiteX10" fmla="*/ 2943345 w 3764803"/>
              <a:gd name="connsiteY10" fmla="*/ 2160809 h 5213333"/>
              <a:gd name="connsiteX11" fmla="*/ 3754875 w 3764803"/>
              <a:gd name="connsiteY11" fmla="*/ 1383569 h 5213333"/>
              <a:gd name="connsiteX12" fmla="*/ 3339585 w 3764803"/>
              <a:gd name="connsiteY12" fmla="*/ 880649 h 5213333"/>
              <a:gd name="connsiteX13" fmla="*/ 2531865 w 3764803"/>
              <a:gd name="connsiteY13" fmla="*/ 1162589 h 5213333"/>
              <a:gd name="connsiteX14" fmla="*/ 1686045 w 3764803"/>
              <a:gd name="connsiteY14" fmla="*/ 539 h 5213333"/>
              <a:gd name="connsiteX0" fmla="*/ 1686045 w 3765061"/>
              <a:gd name="connsiteY0" fmla="*/ 434 h 5213228"/>
              <a:gd name="connsiteX1" fmla="*/ 752595 w 3765061"/>
              <a:gd name="connsiteY1" fmla="*/ 1017704 h 5213228"/>
              <a:gd name="connsiteX2" fmla="*/ 93465 w 3765061"/>
              <a:gd name="connsiteY2" fmla="*/ 1996874 h 5213228"/>
              <a:gd name="connsiteX3" fmla="*/ 21075 w 3765061"/>
              <a:gd name="connsiteY3" fmla="*/ 2903654 h 5213228"/>
              <a:gd name="connsiteX4" fmla="*/ 291585 w 3765061"/>
              <a:gd name="connsiteY4" fmla="*/ 4972484 h 5213228"/>
              <a:gd name="connsiteX5" fmla="*/ 1731765 w 3765061"/>
              <a:gd name="connsiteY5" fmla="*/ 5117264 h 5213228"/>
              <a:gd name="connsiteX6" fmla="*/ 3110985 w 3765061"/>
              <a:gd name="connsiteY6" fmla="*/ 4492424 h 5213228"/>
              <a:gd name="connsiteX7" fmla="*/ 2737605 w 3765061"/>
              <a:gd name="connsiteY7" fmla="*/ 3597074 h 5213228"/>
              <a:gd name="connsiteX8" fmla="*/ 1663185 w 3765061"/>
              <a:gd name="connsiteY8" fmla="*/ 3177974 h 5213228"/>
              <a:gd name="connsiteX9" fmla="*/ 2188965 w 3765061"/>
              <a:gd name="connsiteY9" fmla="*/ 2663624 h 5213228"/>
              <a:gd name="connsiteX10" fmla="*/ 2943345 w 3765061"/>
              <a:gd name="connsiteY10" fmla="*/ 2160704 h 5213228"/>
              <a:gd name="connsiteX11" fmla="*/ 3754875 w 3765061"/>
              <a:gd name="connsiteY11" fmla="*/ 1383464 h 5213228"/>
              <a:gd name="connsiteX12" fmla="*/ 3339585 w 3765061"/>
              <a:gd name="connsiteY12" fmla="*/ 880544 h 5213228"/>
              <a:gd name="connsiteX13" fmla="*/ 2478525 w 3765061"/>
              <a:gd name="connsiteY13" fmla="*/ 1147244 h 5213228"/>
              <a:gd name="connsiteX14" fmla="*/ 1686045 w 3765061"/>
              <a:gd name="connsiteY14" fmla="*/ 434 h 5213228"/>
              <a:gd name="connsiteX0" fmla="*/ 1686045 w 3764912"/>
              <a:gd name="connsiteY0" fmla="*/ 538 h 5213332"/>
              <a:gd name="connsiteX1" fmla="*/ 752595 w 3764912"/>
              <a:gd name="connsiteY1" fmla="*/ 1017808 h 5213332"/>
              <a:gd name="connsiteX2" fmla="*/ 93465 w 3764912"/>
              <a:gd name="connsiteY2" fmla="*/ 1996978 h 5213332"/>
              <a:gd name="connsiteX3" fmla="*/ 21075 w 3764912"/>
              <a:gd name="connsiteY3" fmla="*/ 2903758 h 5213332"/>
              <a:gd name="connsiteX4" fmla="*/ 291585 w 3764912"/>
              <a:gd name="connsiteY4" fmla="*/ 4972588 h 5213332"/>
              <a:gd name="connsiteX5" fmla="*/ 1731765 w 3764912"/>
              <a:gd name="connsiteY5" fmla="*/ 5117368 h 5213332"/>
              <a:gd name="connsiteX6" fmla="*/ 3110985 w 3764912"/>
              <a:gd name="connsiteY6" fmla="*/ 4492528 h 5213332"/>
              <a:gd name="connsiteX7" fmla="*/ 2737605 w 3764912"/>
              <a:gd name="connsiteY7" fmla="*/ 3597178 h 5213332"/>
              <a:gd name="connsiteX8" fmla="*/ 1663185 w 3764912"/>
              <a:gd name="connsiteY8" fmla="*/ 3178078 h 5213332"/>
              <a:gd name="connsiteX9" fmla="*/ 2188965 w 3764912"/>
              <a:gd name="connsiteY9" fmla="*/ 2663728 h 5213332"/>
              <a:gd name="connsiteX10" fmla="*/ 2943345 w 3764912"/>
              <a:gd name="connsiteY10" fmla="*/ 2160808 h 5213332"/>
              <a:gd name="connsiteX11" fmla="*/ 3754875 w 3764912"/>
              <a:gd name="connsiteY11" fmla="*/ 1383568 h 5213332"/>
              <a:gd name="connsiteX12" fmla="*/ 3339585 w 3764912"/>
              <a:gd name="connsiteY12" fmla="*/ 880648 h 5213332"/>
              <a:gd name="connsiteX13" fmla="*/ 2509005 w 3764912"/>
              <a:gd name="connsiteY13" fmla="*/ 1162588 h 5213332"/>
              <a:gd name="connsiteX14" fmla="*/ 1686045 w 3764912"/>
              <a:gd name="connsiteY14" fmla="*/ 538 h 52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4912" h="5213332">
                <a:moveTo>
                  <a:pt x="1686045" y="538"/>
                </a:moveTo>
                <a:cubicBezTo>
                  <a:pt x="1393310" y="-23592"/>
                  <a:pt x="915790" y="770158"/>
                  <a:pt x="752595" y="1017808"/>
                </a:cubicBezTo>
                <a:cubicBezTo>
                  <a:pt x="487165" y="1350548"/>
                  <a:pt x="273805" y="1542953"/>
                  <a:pt x="93465" y="1996978"/>
                </a:cubicBezTo>
                <a:cubicBezTo>
                  <a:pt x="-18295" y="2428143"/>
                  <a:pt x="-11945" y="2407823"/>
                  <a:pt x="21075" y="2903758"/>
                </a:cubicBezTo>
                <a:cubicBezTo>
                  <a:pt x="54095" y="3399693"/>
                  <a:pt x="6470" y="4603653"/>
                  <a:pt x="291585" y="4972588"/>
                </a:cubicBezTo>
                <a:cubicBezTo>
                  <a:pt x="576700" y="5341523"/>
                  <a:pt x="1261865" y="5197378"/>
                  <a:pt x="1731765" y="5117368"/>
                </a:cubicBezTo>
                <a:cubicBezTo>
                  <a:pt x="2201665" y="5037358"/>
                  <a:pt x="2943345" y="4745893"/>
                  <a:pt x="3110985" y="4492528"/>
                </a:cubicBezTo>
                <a:cubicBezTo>
                  <a:pt x="3278625" y="4239163"/>
                  <a:pt x="2978905" y="3816253"/>
                  <a:pt x="2737605" y="3597178"/>
                </a:cubicBezTo>
                <a:cubicBezTo>
                  <a:pt x="2496305" y="3378103"/>
                  <a:pt x="1754625" y="3333653"/>
                  <a:pt x="1663185" y="3178078"/>
                </a:cubicBezTo>
                <a:cubicBezTo>
                  <a:pt x="1571745" y="3022503"/>
                  <a:pt x="1975605" y="2833273"/>
                  <a:pt x="2188965" y="2663728"/>
                </a:cubicBezTo>
                <a:cubicBezTo>
                  <a:pt x="2402325" y="2494183"/>
                  <a:pt x="2682360" y="2374168"/>
                  <a:pt x="2943345" y="2160808"/>
                </a:cubicBezTo>
                <a:cubicBezTo>
                  <a:pt x="3204330" y="1947448"/>
                  <a:pt x="3688835" y="1596928"/>
                  <a:pt x="3754875" y="1383568"/>
                </a:cubicBezTo>
                <a:cubicBezTo>
                  <a:pt x="3820915" y="1170208"/>
                  <a:pt x="3547230" y="917478"/>
                  <a:pt x="3339585" y="880648"/>
                </a:cubicBezTo>
                <a:cubicBezTo>
                  <a:pt x="3131940" y="843818"/>
                  <a:pt x="2756655" y="1263553"/>
                  <a:pt x="2509005" y="1162588"/>
                </a:cubicBezTo>
                <a:cubicBezTo>
                  <a:pt x="2233415" y="1015903"/>
                  <a:pt x="1978780" y="24668"/>
                  <a:pt x="1686045" y="53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F24C43-9722-4DD5-92D3-CD7499DC75DF}"/>
              </a:ext>
            </a:extLst>
          </p:cNvPr>
          <p:cNvSpPr txBox="1"/>
          <p:nvPr/>
        </p:nvSpPr>
        <p:spPr>
          <a:xfrm>
            <a:off x="9631211" y="1959010"/>
            <a:ext cx="19512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2-component</a:t>
            </a: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C3315D25-88B6-4476-AB50-2440F08C1FC4}"/>
              </a:ext>
            </a:extLst>
          </p:cNvPr>
          <p:cNvSpPr/>
          <p:nvPr/>
        </p:nvSpPr>
        <p:spPr>
          <a:xfrm>
            <a:off x="10837706" y="4518625"/>
            <a:ext cx="1838469" cy="2043674"/>
          </a:xfrm>
          <a:custGeom>
            <a:avLst/>
            <a:gdLst>
              <a:gd name="connsiteX0" fmla="*/ 111739 w 1838469"/>
              <a:gd name="connsiteY0" fmla="*/ 160904 h 2043674"/>
              <a:gd name="connsiteX1" fmla="*/ 896599 w 1838469"/>
              <a:gd name="connsiteY1" fmla="*/ 31364 h 2043674"/>
              <a:gd name="connsiteX2" fmla="*/ 1689079 w 1838469"/>
              <a:gd name="connsiteY2" fmla="*/ 458084 h 2043674"/>
              <a:gd name="connsiteX3" fmla="*/ 1772899 w 1838469"/>
              <a:gd name="connsiteY3" fmla="*/ 1654424 h 2043674"/>
              <a:gd name="connsiteX4" fmla="*/ 957559 w 1838469"/>
              <a:gd name="connsiteY4" fmla="*/ 2043044 h 2043674"/>
              <a:gd name="connsiteX5" fmla="*/ 226039 w 1838469"/>
              <a:gd name="connsiteY5" fmla="*/ 1730624 h 2043674"/>
              <a:gd name="connsiteX6" fmla="*/ 20299 w 1838469"/>
              <a:gd name="connsiteY6" fmla="*/ 1181984 h 2043674"/>
              <a:gd name="connsiteX7" fmla="*/ 111739 w 1838469"/>
              <a:gd name="connsiteY7" fmla="*/ 160904 h 204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469" h="2043674">
                <a:moveTo>
                  <a:pt x="111739" y="160904"/>
                </a:moveTo>
                <a:cubicBezTo>
                  <a:pt x="257789" y="-30866"/>
                  <a:pt x="633709" y="-18166"/>
                  <a:pt x="896599" y="31364"/>
                </a:cubicBezTo>
                <a:cubicBezTo>
                  <a:pt x="1159489" y="80894"/>
                  <a:pt x="1543029" y="187574"/>
                  <a:pt x="1689079" y="458084"/>
                </a:cubicBezTo>
                <a:cubicBezTo>
                  <a:pt x="1835129" y="728594"/>
                  <a:pt x="1894819" y="1390264"/>
                  <a:pt x="1772899" y="1654424"/>
                </a:cubicBezTo>
                <a:cubicBezTo>
                  <a:pt x="1650979" y="1918584"/>
                  <a:pt x="1215369" y="2030344"/>
                  <a:pt x="957559" y="2043044"/>
                </a:cubicBezTo>
                <a:cubicBezTo>
                  <a:pt x="699749" y="2055744"/>
                  <a:pt x="382249" y="1874134"/>
                  <a:pt x="226039" y="1730624"/>
                </a:cubicBezTo>
                <a:cubicBezTo>
                  <a:pt x="69829" y="1587114"/>
                  <a:pt x="44429" y="1447414"/>
                  <a:pt x="20299" y="1181984"/>
                </a:cubicBezTo>
                <a:cubicBezTo>
                  <a:pt x="-3831" y="916554"/>
                  <a:pt x="-34311" y="352674"/>
                  <a:pt x="111739" y="16090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A12667-1F78-4AB8-8D87-4B8EB35C5CEB}"/>
              </a:ext>
            </a:extLst>
          </p:cNvPr>
          <p:cNvSpPr txBox="1"/>
          <p:nvPr/>
        </p:nvSpPr>
        <p:spPr>
          <a:xfrm>
            <a:off x="12275314" y="4567948"/>
            <a:ext cx="19512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3-component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9960EB-2DA3-4779-8F43-DF1E26049795}"/>
              </a:ext>
            </a:extLst>
          </p:cNvPr>
          <p:cNvSpPr/>
          <p:nvPr/>
        </p:nvSpPr>
        <p:spPr>
          <a:xfrm>
            <a:off x="1745758" y="7507681"/>
            <a:ext cx="12427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Aksoy, Sinan G; Joslyn, Cliff A; Marrero, Carlos O; Praggastis, Brenda; Purvine, </a:t>
            </a:r>
            <a:r>
              <a:rPr lang="en-US" sz="1400" dirty="0" err="1"/>
              <a:t>Emiile</a:t>
            </a:r>
            <a:r>
              <a:rPr lang="en-US" sz="1400" dirty="0"/>
              <a:t>: (2019)  “Hypernetwork Science via High-Order Hypergraph Walks”, submitted, arXiv:1906.11295</a:t>
            </a:r>
          </a:p>
        </p:txBody>
      </p:sp>
    </p:spTree>
    <p:extLst>
      <p:ext uri="{BB962C8B-B14F-4D97-AF65-F5344CB8AC3E}">
        <p14:creationId xmlns:p14="http://schemas.microsoft.com/office/powerpoint/2010/main" val="2464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C3B99-F935-4A38-AADE-88FC7977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81F16-ADCB-45DF-A777-F09C1424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Target 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F844D-F078-47F5-B7E4-370C0C5030E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1" y="1772956"/>
            <a:ext cx="7698970" cy="6144671"/>
          </a:xfrm>
        </p:spPr>
        <p:txBody>
          <a:bodyPr>
            <a:normAutofit/>
          </a:bodyPr>
          <a:lstStyle/>
          <a:p>
            <a:r>
              <a:rPr lang="en-US" b="1" dirty="0"/>
              <a:t>Do different viruses (e.g. SARS and MERS) perturb shared sets of genes or proteins?</a:t>
            </a:r>
          </a:p>
          <a:p>
            <a:r>
              <a:rPr lang="en-US" b="1" dirty="0"/>
              <a:t>What genes or proteins are most central in a host response network?</a:t>
            </a:r>
          </a:p>
          <a:p>
            <a:r>
              <a:rPr lang="en-US" b="1" dirty="0"/>
              <a:t>How are genes shared across multiple pathways?</a:t>
            </a:r>
          </a:p>
          <a:p>
            <a:r>
              <a:rPr lang="en-US" dirty="0"/>
              <a:t>Are there patterns of protein activity that vary with degree of viral pathogenicity?</a:t>
            </a:r>
          </a:p>
          <a:p>
            <a:r>
              <a:rPr lang="en-US" dirty="0"/>
              <a:t>What are unique patterns elicited by different viruses?</a:t>
            </a:r>
          </a:p>
          <a:p>
            <a:r>
              <a:rPr lang="en-US" dirty="0"/>
              <a:t>Are signaling pathways activated in similar ways by different viruses?</a:t>
            </a:r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E16A6022-31C6-7E49-ADE6-6A869DE9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59" y="3658539"/>
            <a:ext cx="4878753" cy="388526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DEC90CB-5514-49AE-BC23-3D3460EBD0B0}"/>
              </a:ext>
            </a:extLst>
          </p:cNvPr>
          <p:cNvGrpSpPr/>
          <p:nvPr/>
        </p:nvGrpSpPr>
        <p:grpSpPr>
          <a:xfrm>
            <a:off x="9001760" y="436141"/>
            <a:ext cx="5233183" cy="3173954"/>
            <a:chOff x="8761113" y="303189"/>
            <a:chExt cx="5233183" cy="31739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47F50A-0FA7-4A6F-B5C9-8A4E36545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1113" y="303189"/>
              <a:ext cx="4555987" cy="267854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95BCEC-67D6-4E17-83D7-5E822ABFBF05}"/>
                </a:ext>
              </a:extLst>
            </p:cNvPr>
            <p:cNvSpPr txBox="1"/>
            <p:nvPr/>
          </p:nvSpPr>
          <p:spPr>
            <a:xfrm>
              <a:off x="13399261" y="143834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C644B2-8EE1-49C4-81D3-D9FA51567AC9}"/>
                </a:ext>
              </a:extLst>
            </p:cNvPr>
            <p:cNvSpPr txBox="1"/>
            <p:nvPr/>
          </p:nvSpPr>
          <p:spPr>
            <a:xfrm rot="5400000">
              <a:off x="11045355" y="288723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E08BC083-78B8-4D9D-B28C-AC333EDBBD86}"/>
              </a:ext>
            </a:extLst>
          </p:cNvPr>
          <p:cNvSpPr/>
          <p:nvPr/>
        </p:nvSpPr>
        <p:spPr>
          <a:xfrm rot="5400000">
            <a:off x="8467491" y="3556810"/>
            <a:ext cx="2015935" cy="668301"/>
          </a:xfrm>
          <a:prstGeom prst="bentUpArrow">
            <a:avLst>
              <a:gd name="adj1" fmla="val 14509"/>
              <a:gd name="adj2" fmla="val 14889"/>
              <a:gd name="adj3" fmla="val 242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7394093-96E0-4425-BB21-E8055C43830F}"/>
              </a:ext>
            </a:extLst>
          </p:cNvPr>
          <p:cNvSpPr/>
          <p:nvPr/>
        </p:nvSpPr>
        <p:spPr>
          <a:xfrm>
            <a:off x="1055078" y="4489938"/>
            <a:ext cx="539262" cy="2731477"/>
          </a:xfrm>
          <a:prstGeom prst="leftBrace">
            <a:avLst>
              <a:gd name="adj1" fmla="val 387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7CAFF-52C2-4234-8CEA-9514E9B0176B}"/>
              </a:ext>
            </a:extLst>
          </p:cNvPr>
          <p:cNvSpPr txBox="1"/>
          <p:nvPr/>
        </p:nvSpPr>
        <p:spPr>
          <a:xfrm rot="16200000">
            <a:off x="-160628" y="5572703"/>
            <a:ext cx="18101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8989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F783C-A9AA-42FF-B44B-3043E201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16316-C373-4123-8616-3E1654C2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1310979"/>
          </a:xfrm>
        </p:spPr>
        <p:txBody>
          <a:bodyPr/>
          <a:lstStyle/>
          <a:p>
            <a:r>
              <a:rPr lang="en-US" dirty="0"/>
              <a:t>Study of Host </a:t>
            </a:r>
            <a:br>
              <a:rPr lang="en-US" dirty="0"/>
            </a:br>
            <a:r>
              <a:rPr lang="en-US" dirty="0"/>
              <a:t>Response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22948-5C2F-4081-9777-03ABD6CC857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Mouse and human cells infected with viral strains: Ebola, Influenza, MERS, SARS, WNV</a:t>
            </a:r>
          </a:p>
          <a:p>
            <a:pPr lvl="1"/>
            <a:r>
              <a:rPr lang="en-US" dirty="0"/>
              <a:t>Samples analyzed at time points post infection</a:t>
            </a:r>
          </a:p>
          <a:p>
            <a:pPr lvl="1"/>
            <a:r>
              <a:rPr lang="en-US" dirty="0"/>
              <a:t>Transcriptomics data: Log(fold change) for each [sample, gene] pair relative to control</a:t>
            </a:r>
          </a:p>
          <a:p>
            <a:r>
              <a:rPr lang="en-US" b="1" dirty="0"/>
              <a:t>Hypergraph:</a:t>
            </a:r>
          </a:p>
          <a:p>
            <a:pPr lvl="1"/>
            <a:r>
              <a:rPr lang="en-US" sz="2800" dirty="0"/>
              <a:t>Nodes = genes; Edges = conditions (virus, strain, cell type, time point, …) </a:t>
            </a:r>
          </a:p>
          <a:p>
            <a:pPr lvl="1"/>
            <a:r>
              <a:rPr lang="en-US" sz="2800" dirty="0"/>
              <a:t>Node/edge containment = genes with log(fold change) z-score ≥ 3 for a given condition</a:t>
            </a:r>
          </a:p>
          <a:p>
            <a:r>
              <a:rPr lang="en-US" b="1" dirty="0"/>
              <a:t>Compute s-components for a range of s values</a:t>
            </a:r>
          </a:p>
          <a:p>
            <a:pPr lvl="1"/>
            <a:r>
              <a:rPr lang="en-US" dirty="0"/>
              <a:t>s = 1 (“graph case”): 1 giant component</a:t>
            </a:r>
          </a:p>
          <a:p>
            <a:pPr lvl="1"/>
            <a:r>
              <a:rPr lang="en-US" dirty="0"/>
              <a:t>s &gt;1: as components break off they tend to </a:t>
            </a:r>
            <a:br>
              <a:rPr lang="en-US" dirty="0"/>
            </a:br>
            <a:r>
              <a:rPr lang="en-US" dirty="0"/>
              <a:t>be formed from single pathogens</a:t>
            </a:r>
          </a:p>
          <a:p>
            <a:pPr lvl="1"/>
            <a:r>
              <a:rPr lang="en-US" b="1" dirty="0"/>
              <a:t>Conclusion: </a:t>
            </a:r>
            <a:r>
              <a:rPr lang="en-US" i="1" dirty="0"/>
              <a:t>Similarities within pathogen </a:t>
            </a:r>
            <a:br>
              <a:rPr lang="en-US" i="1" dirty="0"/>
            </a:br>
            <a:r>
              <a:rPr lang="en-US" i="1" dirty="0"/>
              <a:t>stronger than between pathogens</a:t>
            </a:r>
            <a:endParaRPr lang="en-US" sz="3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A12858-8ACB-4650-B637-B071F7409533}"/>
              </a:ext>
            </a:extLst>
          </p:cNvPr>
          <p:cNvGrpSpPr/>
          <p:nvPr/>
        </p:nvGrpSpPr>
        <p:grpSpPr>
          <a:xfrm>
            <a:off x="11689485" y="5254918"/>
            <a:ext cx="2371765" cy="2781820"/>
            <a:chOff x="11864951" y="5104880"/>
            <a:chExt cx="2371765" cy="27818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77E26-7179-450D-9ED0-071B00529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61" t="12820" r="17180" b="13590"/>
            <a:stretch/>
          </p:blipFill>
          <p:spPr>
            <a:xfrm>
              <a:off x="11864951" y="5174762"/>
              <a:ext cx="2371765" cy="27119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759198-D4D7-49EA-95B8-F71B112600D7}"/>
                </a:ext>
              </a:extLst>
            </p:cNvPr>
            <p:cNvSpPr txBox="1"/>
            <p:nvPr/>
          </p:nvSpPr>
          <p:spPr>
            <a:xfrm rot="2805923">
              <a:off x="13289406" y="5365561"/>
              <a:ext cx="94609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= 25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307C15-3CDC-44A5-B235-EBC317331CE4}"/>
              </a:ext>
            </a:extLst>
          </p:cNvPr>
          <p:cNvGrpSpPr/>
          <p:nvPr/>
        </p:nvGrpSpPr>
        <p:grpSpPr>
          <a:xfrm>
            <a:off x="9230733" y="5732123"/>
            <a:ext cx="2346802" cy="2355036"/>
            <a:chOff x="9577414" y="5874564"/>
            <a:chExt cx="2346802" cy="23550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87F9CD-8585-45C0-A465-F81A40CCD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923" t="12564" r="10000" b="14102"/>
            <a:stretch/>
          </p:blipFill>
          <p:spPr>
            <a:xfrm>
              <a:off x="9577414" y="5874564"/>
              <a:ext cx="2346802" cy="235503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E8EDB5-A850-4FE6-9671-56636A7771D2}"/>
                </a:ext>
              </a:extLst>
            </p:cNvPr>
            <p:cNvSpPr txBox="1"/>
            <p:nvPr/>
          </p:nvSpPr>
          <p:spPr>
            <a:xfrm rot="2801743">
              <a:off x="10867281" y="6212582"/>
              <a:ext cx="94609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=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3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216F1-3D8C-4C30-89EE-1C706678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132B8-6667-4AF0-A932-99460DF04AC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809115"/>
            <a:ext cx="12622696" cy="5715001"/>
          </a:xfrm>
        </p:spPr>
        <p:txBody>
          <a:bodyPr>
            <a:noAutofit/>
          </a:bodyPr>
          <a:lstStyle/>
          <a:p>
            <a:r>
              <a:rPr lang="en-US" sz="2400" b="1" dirty="0"/>
              <a:t>s=100 component in hypergraph formed by genes with </a:t>
            </a:r>
            <a:br>
              <a:rPr lang="en-US" sz="2400" b="1" dirty="0"/>
            </a:br>
            <a:r>
              <a:rPr lang="en-US" sz="2400" b="1" dirty="0"/>
              <a:t>log(fold change) ≥ 3 for a given condition</a:t>
            </a:r>
          </a:p>
          <a:p>
            <a:pPr lvl="1"/>
            <a:r>
              <a:rPr lang="en-US" sz="2000" dirty="0"/>
              <a:t>Late time point SARS and MERS, same tissue type</a:t>
            </a:r>
          </a:p>
          <a:p>
            <a:pPr lvl="1"/>
            <a:r>
              <a:rPr lang="en-US" sz="2000" dirty="0"/>
              <a:t>All MERS mutants at final time point</a:t>
            </a:r>
          </a:p>
          <a:p>
            <a:pPr lvl="1"/>
            <a:r>
              <a:rPr lang="en-US" sz="2000" dirty="0"/>
              <a:t>Sole SARS WT and one SARS mutant for &gt; 36h</a:t>
            </a:r>
          </a:p>
          <a:p>
            <a:pPr lvl="1"/>
            <a:r>
              <a:rPr lang="en-US" sz="2000" b="1" dirty="0"/>
              <a:t>Conclusion: </a:t>
            </a:r>
            <a:r>
              <a:rPr lang="en-US" sz="2000" i="1" dirty="0"/>
              <a:t>SARS and MERS eventually highly up-regulate </a:t>
            </a:r>
            <a:br>
              <a:rPr lang="en-US" sz="2000" i="1" dirty="0"/>
            </a:br>
            <a:r>
              <a:rPr lang="en-US" sz="2000" i="1" dirty="0"/>
              <a:t>similar genes, with some exceptions</a:t>
            </a:r>
          </a:p>
          <a:p>
            <a:r>
              <a:rPr lang="en-US" sz="2400" b="1" dirty="0"/>
              <a:t>Compute s-closeness centrality to find important genes</a:t>
            </a:r>
          </a:p>
          <a:p>
            <a:pPr lvl="1"/>
            <a:r>
              <a:rPr lang="en-US" sz="2000" dirty="0"/>
              <a:t>s = 1 is like graph case</a:t>
            </a:r>
          </a:p>
          <a:p>
            <a:pPr lvl="1"/>
            <a:r>
              <a:rPr lang="en-US" sz="2000" dirty="0"/>
              <a:t>s &gt; 1 shows added value of hypergraph model</a:t>
            </a:r>
          </a:p>
          <a:p>
            <a:pPr lvl="1"/>
            <a:r>
              <a:rPr lang="en-US" sz="2000" dirty="0"/>
              <a:t>Compare top 50 genes at each s value to list of </a:t>
            </a:r>
            <a:br>
              <a:rPr lang="en-US" sz="2000" dirty="0"/>
            </a:br>
            <a:r>
              <a:rPr lang="en-US" sz="2000" dirty="0"/>
              <a:t>known immune response and pathogen targeted </a:t>
            </a:r>
            <a:br>
              <a:rPr lang="en-US" sz="2000" dirty="0"/>
            </a:br>
            <a:r>
              <a:rPr lang="en-US" sz="2000" dirty="0"/>
              <a:t>genes</a:t>
            </a:r>
          </a:p>
          <a:p>
            <a:pPr lvl="1"/>
            <a:r>
              <a:rPr lang="en-US" sz="2000" dirty="0"/>
              <a:t>Generally s &gt; 1 sees more known important genes than s=1</a:t>
            </a:r>
          </a:p>
          <a:p>
            <a:pPr lvl="1"/>
            <a:r>
              <a:rPr lang="en-US" sz="2000" b="1" dirty="0"/>
              <a:t>Conclusion: </a:t>
            </a:r>
            <a:r>
              <a:rPr lang="en-US" sz="2000" i="1" dirty="0"/>
              <a:t>Added complexity from hypergraph </a:t>
            </a:r>
            <a:br>
              <a:rPr lang="en-US" sz="2000" i="1" dirty="0"/>
            </a:br>
            <a:r>
              <a:rPr lang="en-US" sz="2000" i="1" dirty="0"/>
              <a:t>structures can help discovery important genes</a:t>
            </a:r>
          </a:p>
          <a:p>
            <a:endParaRPr lang="en-US" sz="2400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04086-DC24-4E90-83D3-9029271E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of Host </a:t>
            </a:r>
            <a:br>
              <a:rPr lang="en-US" dirty="0"/>
            </a:br>
            <a:r>
              <a:rPr lang="en-US" dirty="0"/>
              <a:t>Response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421D76-7039-4237-B322-75EEA497735B}"/>
              </a:ext>
            </a:extLst>
          </p:cNvPr>
          <p:cNvGrpSpPr/>
          <p:nvPr/>
        </p:nvGrpSpPr>
        <p:grpSpPr>
          <a:xfrm>
            <a:off x="10056794" y="270933"/>
            <a:ext cx="3798096" cy="3706064"/>
            <a:chOff x="10056794" y="4138614"/>
            <a:chExt cx="3798096" cy="3706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6794" y="4138614"/>
              <a:ext cx="3798096" cy="36999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52015" y="7419946"/>
              <a:ext cx="984565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MERS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56794" y="7419946"/>
              <a:ext cx="938077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SARS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699CB6-3141-4543-84ED-2DBA1D6D6365}"/>
              </a:ext>
            </a:extLst>
          </p:cNvPr>
          <p:cNvGrpSpPr/>
          <p:nvPr/>
        </p:nvGrpSpPr>
        <p:grpSpPr>
          <a:xfrm>
            <a:off x="9782475" y="4174269"/>
            <a:ext cx="4665044" cy="3837326"/>
            <a:chOff x="9782475" y="4174269"/>
            <a:chExt cx="4665044" cy="38373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9F2DE8-9DCD-408C-8B98-A969A3E65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294"/>
            <a:stretch/>
          </p:blipFill>
          <p:spPr>
            <a:xfrm>
              <a:off x="9782475" y="4174269"/>
              <a:ext cx="4665044" cy="38373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D65AE0-2A39-4FB6-A3FF-60F310003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645" t="32703" b="40467"/>
            <a:stretch/>
          </p:blipFill>
          <p:spPr>
            <a:xfrm>
              <a:off x="11665693" y="5627084"/>
              <a:ext cx="1224807" cy="128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7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2.potx" id="{E553E2CD-AA7F-49B9-A987-C6A52DC6C25A}" vid="{FD99B56B-0D12-4418-B31A-26C697DB20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PNNL_12</Template>
  <TotalTime>19452</TotalTime>
  <Words>474</Words>
  <Application>Microsoft Office PowerPoint</Application>
  <PresentationFormat>Custom</PresentationFormat>
  <Paragraphs>87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Hypergraph Analytics for Computational Virology</vt:lpstr>
      <vt:lpstr>What kind of Data generate Hypergraphs?</vt:lpstr>
      <vt:lpstr>Towards Hypernetwork Science</vt:lpstr>
      <vt:lpstr>Example Target  Questions</vt:lpstr>
      <vt:lpstr>Study of Host  Response Data</vt:lpstr>
      <vt:lpstr>Study of Host  Response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Hypergraphs for TASPD</dc:title>
  <dc:creator>Purvine, Emilie</dc:creator>
  <cp:lastModifiedBy>Moloney, Caitlin</cp:lastModifiedBy>
  <cp:revision>312</cp:revision>
  <dcterms:created xsi:type="dcterms:W3CDTF">2019-06-14T20:52:18Z</dcterms:created>
  <dcterms:modified xsi:type="dcterms:W3CDTF">2019-11-27T20:59:53Z</dcterms:modified>
</cp:coreProperties>
</file>