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wdp" ContentType="image/vnd.ms-photo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  <p:sldMasterId id="2147483686" r:id="rId2"/>
  </p:sldMasterIdLst>
  <p:notesMasterIdLst>
    <p:notesMasterId r:id="rId21"/>
  </p:notesMasterIdLst>
  <p:sldIdLst>
    <p:sldId id="389" r:id="rId3"/>
    <p:sldId id="390" r:id="rId4"/>
    <p:sldId id="481" r:id="rId5"/>
    <p:sldId id="480" r:id="rId6"/>
    <p:sldId id="484" r:id="rId7"/>
    <p:sldId id="485" r:id="rId8"/>
    <p:sldId id="482" r:id="rId9"/>
    <p:sldId id="491" r:id="rId10"/>
    <p:sldId id="492" r:id="rId11"/>
    <p:sldId id="493" r:id="rId12"/>
    <p:sldId id="494" r:id="rId13"/>
    <p:sldId id="486" r:id="rId14"/>
    <p:sldId id="500" r:id="rId15"/>
    <p:sldId id="496" r:id="rId16"/>
    <p:sldId id="497" r:id="rId17"/>
    <p:sldId id="498" r:id="rId18"/>
    <p:sldId id="499" r:id="rId19"/>
    <p:sldId id="457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4571"/>
    <a:srgbClr val="2672AB"/>
    <a:srgbClr val="1B9B7A"/>
    <a:srgbClr val="C60036"/>
    <a:srgbClr val="FF3320"/>
    <a:srgbClr val="DB5574"/>
    <a:srgbClr val="CD1423"/>
    <a:srgbClr val="FF5B68"/>
    <a:srgbClr val="4FA6D8"/>
    <a:srgbClr val="00C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06" autoAdjust="0"/>
    <p:restoredTop sz="88235" autoAdjust="0"/>
  </p:normalViewPr>
  <p:slideViewPr>
    <p:cSldViewPr snapToGrid="0" snapToObjects="1">
      <p:cViewPr>
        <p:scale>
          <a:sx n="100" d="100"/>
          <a:sy n="100" d="100"/>
        </p:scale>
        <p:origin x="-144" y="160"/>
      </p:cViewPr>
      <p:guideLst>
        <p:guide orient="horz" pos="4319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E6D7A-44BD-2542-86C6-286079287294}" type="datetimeFigureOut">
              <a:rPr lang="en-US" smtClean="0"/>
              <a:t>7/10/16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03C4F-5E77-924D-9512-BA1A52373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00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Focus here is on genomics data, but</a:t>
            </a:r>
            <a:r>
              <a:rPr lang="en-US" baseline="0" dirty="0" smtClean="0"/>
              <a:t> not restricted to genomics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0F6BE-EFCD-2D4E-9AC3-BE9811C6D5C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2021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Hand</a:t>
            </a:r>
            <a:r>
              <a:rPr lang="en-US" baseline="0" dirty="0" smtClean="0"/>
              <a:t> crafted with pride</a:t>
            </a:r>
          </a:p>
          <a:p>
            <a:r>
              <a:rPr lang="en-US" baseline="0" dirty="0" smtClean="0"/>
              <a:t>Taking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03C4F-5E77-924D-9512-BA1A523732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97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do not send a person looking for furniture/chair to home depot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03C4F-5E77-924D-9512-BA1A523732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59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was hard to explain to</a:t>
            </a:r>
            <a:r>
              <a:rPr lang="en-US" baseline="0" dirty="0" smtClean="0"/>
              <a:t> my wife (who is a very technology savvy person) why a specific movie was not streaming but the other was </a:t>
            </a:r>
          </a:p>
          <a:p>
            <a:r>
              <a:rPr lang="en-US" baseline="0" dirty="0" smtClean="0"/>
              <a:t>It was easier in the old days when you could blame specific pieces of technology …now its all you V/s cloud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03C4F-5E77-924D-9512-BA1A523732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21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People</a:t>
            </a:r>
            <a:r>
              <a:rPr lang="en-US" baseline="0" dirty="0" smtClean="0"/>
              <a:t> who suffer the most are uniquely equipped to to solve a given problem, We are trying fuel that user driven innovation as there are many “producers” e.g. Amazon, XSEDE, campus HPC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03C4F-5E77-924D-9512-BA1A523732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779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03C4F-5E77-924D-9512-BA1A523732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97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Tyson is a field ecologist, Asher</a:t>
            </a:r>
            <a:r>
              <a:rPr lang="en-US" baseline="0" dirty="0" smtClean="0"/>
              <a:t> is a student in genetics and end of they day the scientists/clients learn a lot as well.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03C4F-5E77-924D-9512-BA1A5237323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01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150-EC7D-6643-BAC3-177383BC48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8F00-FC78-024D-A1C2-5728740D83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9913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150-EC7D-6643-BAC3-177383BC48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8F00-FC78-024D-A1C2-5728740D83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8392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150-EC7D-6643-BAC3-177383BC48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8F00-FC78-024D-A1C2-5728740D83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4461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150-EC7D-6643-BAC3-177383BC48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8F00-FC78-024D-A1C2-5728740D83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1369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150-EC7D-6643-BAC3-177383BC48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8F00-FC78-024D-A1C2-5728740D83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9939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150-EC7D-6643-BAC3-177383BC48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8F00-FC78-024D-A1C2-5728740D83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2720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150-EC7D-6643-BAC3-177383BC48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8F00-FC78-024D-A1C2-5728740D83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2206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150-EC7D-6643-BAC3-177383BC48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8F00-FC78-024D-A1C2-5728740D83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0102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150-EC7D-6643-BAC3-177383BC48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8F00-FC78-024D-A1C2-5728740D83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4032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150-EC7D-6643-BAC3-177383BC48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8F00-FC78-024D-A1C2-5728740D83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237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150-EC7D-6643-BAC3-177383BC48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8F00-FC78-024D-A1C2-5728740D83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6569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150-EC7D-6643-BAC3-177383BC48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8F00-FC78-024D-A1C2-5728740D83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869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150-EC7D-6643-BAC3-177383BC48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8F00-FC78-024D-A1C2-5728740D83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9618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150-EC7D-6643-BAC3-177383BC48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8F00-FC78-024D-A1C2-5728740D83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4024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150-EC7D-6643-BAC3-177383BC48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8F00-FC78-024D-A1C2-5728740D83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9684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900">
                <a:solidFill>
                  <a:srgbClr val="01199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 anchor="t">
            <a:noAutofit/>
          </a:bodyPr>
          <a:lstStyle>
            <a:lvl1pPr marL="625056" indent="-401822">
              <a:spcBef>
                <a:spcPts val="1687"/>
              </a:spcBef>
              <a:buSzPct val="171000"/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  <a:lvl2pPr marL="937584" indent="-401822">
              <a:spcBef>
                <a:spcPts val="1687"/>
              </a:spcBef>
              <a:buSzPct val="171000"/>
              <a:defRPr sz="3000">
                <a:latin typeface="Helvetica"/>
                <a:ea typeface="Helvetica"/>
                <a:cs typeface="Helvetica"/>
                <a:sym typeface="Helvetica"/>
              </a:defRPr>
            </a:lvl2pPr>
            <a:lvl3pPr marL="1250112" indent="-401822">
              <a:spcBef>
                <a:spcPts val="1687"/>
              </a:spcBef>
              <a:buSzPct val="171000"/>
              <a:defRPr sz="3000">
                <a:latin typeface="Helvetica"/>
                <a:ea typeface="Helvetica"/>
                <a:cs typeface="Helvetica"/>
                <a:sym typeface="Helvetica"/>
              </a:defRPr>
            </a:lvl3pPr>
            <a:lvl4pPr marL="1562640" indent="-401822">
              <a:spcBef>
                <a:spcPts val="1687"/>
              </a:spcBef>
              <a:buSzPct val="171000"/>
              <a:defRPr sz="3000">
                <a:latin typeface="Helvetica"/>
                <a:ea typeface="Helvetica"/>
                <a:cs typeface="Helvetica"/>
                <a:sym typeface="Helvetica"/>
              </a:defRPr>
            </a:lvl4pPr>
            <a:lvl5pPr marL="1875168" indent="-401822">
              <a:spcBef>
                <a:spcPts val="1687"/>
              </a:spcBef>
              <a:buSzPct val="171000"/>
              <a:defRPr sz="30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4446984" y="6509742"/>
            <a:ext cx="241102" cy="258961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4386804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150-EC7D-6643-BAC3-177383BC48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8F00-FC78-024D-A1C2-5728740D83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6294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150-EC7D-6643-BAC3-177383BC48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8F00-FC78-024D-A1C2-5728740D83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5578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150-EC7D-6643-BAC3-177383BC48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8F00-FC78-024D-A1C2-5728740D83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4665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150-EC7D-6643-BAC3-177383BC48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8F00-FC78-024D-A1C2-5728740D83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4468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150-EC7D-6643-BAC3-177383BC48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8F00-FC78-024D-A1C2-5728740D83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4107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150-EC7D-6643-BAC3-177383BC48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8F00-FC78-024D-A1C2-5728740D83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4913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8150-EC7D-6643-BAC3-177383BC48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8F00-FC78-024D-A1C2-5728740D83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1791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B8150-EC7D-6643-BAC3-177383BC48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B8F00-FC78-024D-A1C2-5728740D83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6"/>
          <p:cNvSpPr/>
          <p:nvPr userDrawn="1"/>
        </p:nvSpPr>
        <p:spPr>
          <a:xfrm flipV="1">
            <a:off x="0" y="6816230"/>
            <a:ext cx="9144000" cy="45719"/>
          </a:xfrm>
          <a:prstGeom prst="rect">
            <a:avLst/>
          </a:prstGeom>
          <a:solidFill>
            <a:srgbClr val="004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 userDrawn="1"/>
        </p:nvSpPr>
        <p:spPr>
          <a:xfrm flipV="1">
            <a:off x="1" y="-1"/>
            <a:ext cx="9144000" cy="385591"/>
          </a:xfrm>
          <a:prstGeom prst="rect">
            <a:avLst/>
          </a:prstGeom>
          <a:solidFill>
            <a:srgbClr val="004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 userDrawn="1"/>
        </p:nvSpPr>
        <p:spPr>
          <a:xfrm flipV="1">
            <a:off x="0" y="413331"/>
            <a:ext cx="9144000" cy="45719"/>
          </a:xfrm>
          <a:prstGeom prst="rect">
            <a:avLst/>
          </a:prstGeom>
          <a:solidFill>
            <a:srgbClr val="097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971AB"/>
                </a:solidFill>
              </a:ln>
              <a:solidFill>
                <a:srgbClr val="0971AB"/>
              </a:solidFill>
              <a:latin typeface="Calibri"/>
            </a:endParaRPr>
          </a:p>
        </p:txBody>
      </p:sp>
      <p:sp>
        <p:nvSpPr>
          <p:cNvPr id="10" name="Rectangle 9"/>
          <p:cNvSpPr/>
          <p:nvPr userDrawn="1"/>
        </p:nvSpPr>
        <p:spPr>
          <a:xfrm flipV="1">
            <a:off x="0" y="6751240"/>
            <a:ext cx="9144000" cy="45719"/>
          </a:xfrm>
          <a:prstGeom prst="rect">
            <a:avLst/>
          </a:prstGeom>
          <a:solidFill>
            <a:srgbClr val="525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4" y="6278522"/>
            <a:ext cx="453543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632" y="6278522"/>
            <a:ext cx="53836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7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B8150-EC7D-6643-BAC3-177383BC48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B8F00-FC78-024D-A1C2-5728740D83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6"/>
          <p:cNvSpPr/>
          <p:nvPr userDrawn="1"/>
        </p:nvSpPr>
        <p:spPr>
          <a:xfrm flipV="1">
            <a:off x="0" y="6816228"/>
            <a:ext cx="9144000" cy="45719"/>
          </a:xfrm>
          <a:prstGeom prst="rect">
            <a:avLst/>
          </a:prstGeom>
          <a:solidFill>
            <a:srgbClr val="004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 userDrawn="1"/>
        </p:nvSpPr>
        <p:spPr>
          <a:xfrm flipV="1">
            <a:off x="1" y="-1"/>
            <a:ext cx="9144000" cy="385591"/>
          </a:xfrm>
          <a:prstGeom prst="rect">
            <a:avLst/>
          </a:prstGeom>
          <a:solidFill>
            <a:srgbClr val="004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 userDrawn="1"/>
        </p:nvSpPr>
        <p:spPr>
          <a:xfrm flipV="1">
            <a:off x="0" y="413329"/>
            <a:ext cx="9144000" cy="45719"/>
          </a:xfrm>
          <a:prstGeom prst="rect">
            <a:avLst/>
          </a:prstGeom>
          <a:solidFill>
            <a:srgbClr val="097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971AB"/>
                </a:solidFill>
              </a:ln>
              <a:solidFill>
                <a:srgbClr val="0971AB"/>
              </a:solidFill>
              <a:latin typeface="Calibri"/>
            </a:endParaRPr>
          </a:p>
        </p:txBody>
      </p:sp>
      <p:sp>
        <p:nvSpPr>
          <p:cNvPr id="10" name="Rectangle 9"/>
          <p:cNvSpPr/>
          <p:nvPr userDrawn="1"/>
        </p:nvSpPr>
        <p:spPr>
          <a:xfrm flipV="1">
            <a:off x="0" y="6751238"/>
            <a:ext cx="9144000" cy="45719"/>
          </a:xfrm>
          <a:prstGeom prst="rect">
            <a:avLst/>
          </a:prstGeom>
          <a:solidFill>
            <a:srgbClr val="525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3" y="6278522"/>
            <a:ext cx="453543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631" y="6278522"/>
            <a:ext cx="53836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26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nirav@email.arizona.edu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Relationship Id="rId3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tif"/><Relationship Id="rId5" Type="http://schemas.openxmlformats.org/officeDocument/2006/relationships/image" Target="../media/image26.png"/><Relationship Id="rId6" Type="http://schemas.openxmlformats.org/officeDocument/2006/relationships/image" Target="../media/image27.tif"/><Relationship Id="rId7" Type="http://schemas.openxmlformats.org/officeDocument/2006/relationships/image" Target="../media/image28.tif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3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736714"/>
            <a:ext cx="9144000" cy="4955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  <a:latin typeface="Effra" panose="02000506080000020004" pitchFamily="2" charset="0"/>
                <a:cs typeface="Adobe Arabic" panose="02040503050201020203" pitchFamily="18" charset="-78"/>
              </a:rPr>
              <a:t>Teaching How </a:t>
            </a:r>
            <a:r>
              <a:rPr lang="en-US" sz="3600" dirty="0">
                <a:solidFill>
                  <a:prstClr val="black"/>
                </a:solidFill>
                <a:latin typeface="Effra" panose="02000506080000020004" pitchFamily="2" charset="0"/>
                <a:cs typeface="Adobe Arabic" panose="02040503050201020203" pitchFamily="18" charset="-78"/>
              </a:rPr>
              <a:t>to Scale Science </a:t>
            </a:r>
            <a:r>
              <a:rPr lang="en-US" sz="3600" dirty="0" smtClean="0">
                <a:solidFill>
                  <a:prstClr val="black"/>
                </a:solidFill>
                <a:latin typeface="Effra" panose="02000506080000020004" pitchFamily="2" charset="0"/>
                <a:cs typeface="Adobe Arabic" panose="02040503050201020203" pitchFamily="18" charset="-78"/>
              </a:rPr>
              <a:t>(and People) </a:t>
            </a:r>
            <a:r>
              <a:rPr lang="en-US" sz="3600" dirty="0">
                <a:solidFill>
                  <a:prstClr val="black"/>
                </a:solidFill>
                <a:latin typeface="Effra" panose="02000506080000020004" pitchFamily="2" charset="0"/>
                <a:cs typeface="Adobe Arabic" panose="02040503050201020203" pitchFamily="18" charset="-78"/>
              </a:rPr>
              <a:t>Using </a:t>
            </a:r>
            <a:r>
              <a:rPr lang="en-US" sz="3600" dirty="0" smtClean="0">
                <a:solidFill>
                  <a:prstClr val="black"/>
                </a:solidFill>
                <a:latin typeface="Effra" panose="02000506080000020004" pitchFamily="2" charset="0"/>
                <a:cs typeface="Adobe Arabic" panose="02040503050201020203" pitchFamily="18" charset="-78"/>
              </a:rPr>
              <a:t>Cloud Resources</a:t>
            </a:r>
          </a:p>
          <a:p>
            <a:pPr algn="ctr"/>
            <a:endParaRPr lang="en-US" sz="3600" dirty="0">
              <a:solidFill>
                <a:prstClr val="black"/>
              </a:solidFill>
              <a:latin typeface="Effra" panose="02000506080000020004" pitchFamily="2" charset="0"/>
              <a:cs typeface="Adobe Arabic" panose="02040503050201020203" pitchFamily="18" charset="-78"/>
            </a:endParaRPr>
          </a:p>
          <a:p>
            <a:pPr algn="ctr"/>
            <a:endParaRPr lang="en-US" sz="3600" dirty="0" smtClean="0">
              <a:solidFill>
                <a:prstClr val="black"/>
              </a:solidFill>
              <a:latin typeface="Effra" panose="02000506080000020004" pitchFamily="2" charset="0"/>
              <a:cs typeface="Adobe Arabic" panose="02040503050201020203" pitchFamily="18" charset="-78"/>
            </a:endParaRPr>
          </a:p>
          <a:p>
            <a:pPr algn="ctr"/>
            <a:endParaRPr lang="en-US" sz="3600" dirty="0">
              <a:solidFill>
                <a:srgbClr val="F19E1F"/>
              </a:solidFill>
              <a:latin typeface="Effra" panose="02000506080000020004" pitchFamily="2" charset="0"/>
              <a:cs typeface="Adobe Arabic" panose="02040503050201020203" pitchFamily="18" charset="-78"/>
            </a:endParaRPr>
          </a:p>
          <a:p>
            <a:pPr algn="ctr"/>
            <a:endParaRPr lang="en-US" sz="4000" dirty="0">
              <a:solidFill>
                <a:srgbClr val="4BACC6"/>
              </a:solidFill>
              <a:latin typeface="Effra" panose="02000506080000020004" pitchFamily="2" charset="0"/>
              <a:cs typeface="Adobe Arabic" panose="02040503050201020203" pitchFamily="18" charset="-78"/>
            </a:endParaRPr>
          </a:p>
          <a:p>
            <a:pPr algn="ctr"/>
            <a:r>
              <a:rPr lang="en-US" sz="2400" b="1" dirty="0" smtClean="0">
                <a:solidFill>
                  <a:srgbClr val="004471"/>
                </a:solidFill>
                <a:latin typeface="Calibri"/>
              </a:rPr>
              <a:t>Nirav Merchant</a:t>
            </a:r>
          </a:p>
          <a:p>
            <a:pPr algn="ctr"/>
            <a:r>
              <a:rPr lang="en-US" sz="2400" dirty="0" smtClean="0">
                <a:solidFill>
                  <a:srgbClr val="004471"/>
                </a:solidFill>
                <a:latin typeface="Calibri"/>
              </a:rPr>
              <a:t>The University of Arizona</a:t>
            </a:r>
            <a:endParaRPr lang="en-US" sz="2400" dirty="0">
              <a:solidFill>
                <a:srgbClr val="004471"/>
              </a:solidFill>
              <a:latin typeface="Calibri"/>
            </a:endParaRP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Calibri"/>
                <a:hlinkClick r:id="rId3"/>
              </a:rPr>
              <a:t>nirav@email.arizona.edu</a:t>
            </a:r>
            <a:endParaRPr lang="en-US" sz="2400" b="1" dirty="0" smtClean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http://</a:t>
            </a:r>
            <a:r>
              <a:rPr lang="en-US" sz="2400" b="1" dirty="0" err="1" smtClean="0">
                <a:solidFill>
                  <a:prstClr val="black"/>
                </a:solidFill>
                <a:latin typeface="Calibri"/>
              </a:rPr>
              <a:t>www.cyverse.org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 Twitter: @</a:t>
            </a:r>
            <a:r>
              <a:rPr lang="en-US" sz="2400" b="1" dirty="0" err="1" smtClean="0">
                <a:solidFill>
                  <a:prstClr val="black"/>
                </a:solidFill>
                <a:latin typeface="Calibri"/>
              </a:rPr>
              <a:t>CyVerseOrg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091" y="5843696"/>
            <a:ext cx="1584738" cy="757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864" y="5771251"/>
            <a:ext cx="831308" cy="9019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4859" y="5740462"/>
            <a:ext cx="1260545" cy="963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5517" y="5855469"/>
            <a:ext cx="1304012" cy="7335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032" y="2575426"/>
            <a:ext cx="1275228" cy="108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5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687">
                        <a14:foregroundMark x1="27497" y1="52859" x2="27497" y2="52859"/>
                        <a14:backgroundMark x1="17734" y1="31427" x2="17734" y2="31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08" y="1181100"/>
            <a:ext cx="6187510" cy="5378396"/>
          </a:xfr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366608"/>
            <a:ext cx="8229600" cy="69871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4FA6D8"/>
                </a:solidFill>
              </a:rPr>
              <a:t>What is cloud computing ?</a:t>
            </a:r>
            <a:endParaRPr lang="en-US" dirty="0">
              <a:solidFill>
                <a:srgbClr val="4FA6D8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24141" y="6435923"/>
            <a:ext cx="83680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geekandpoke.typepad.com</a:t>
            </a:r>
            <a:r>
              <a:rPr lang="en-US" sz="1400" dirty="0"/>
              <a:t>/</a:t>
            </a:r>
            <a:r>
              <a:rPr lang="en-US" sz="1400" dirty="0" err="1"/>
              <a:t>geekandpoke</a:t>
            </a:r>
            <a:r>
              <a:rPr lang="en-US" sz="1400" dirty="0"/>
              <a:t>/2009/03/let-the-clouds-make-your-life-</a:t>
            </a:r>
            <a:r>
              <a:rPr lang="en-US" sz="1400" dirty="0" err="1"/>
              <a:t>easier.html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40655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A6D8"/>
                </a:solidFill>
              </a:rPr>
              <a:t>Cloud </a:t>
            </a:r>
            <a:r>
              <a:rPr lang="en-US" dirty="0" smtClean="0">
                <a:solidFill>
                  <a:srgbClr val="4FA6D8"/>
                </a:solidFill>
              </a:rPr>
              <a:t>Computing…is</a:t>
            </a:r>
            <a:endParaRPr lang="en-US" dirty="0">
              <a:solidFill>
                <a:srgbClr val="4FA6D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Amazingly flexible technology</a:t>
            </a:r>
          </a:p>
          <a:p>
            <a:r>
              <a:rPr lang="en-US" dirty="0" smtClean="0"/>
              <a:t>It</a:t>
            </a:r>
            <a:r>
              <a:rPr lang="fr-FR" dirty="0" smtClean="0"/>
              <a:t>’</a:t>
            </a:r>
            <a:r>
              <a:rPr lang="en-US" dirty="0" smtClean="0"/>
              <a:t>s a platform that comprise of many uniquely flexible components </a:t>
            </a:r>
          </a:p>
          <a:p>
            <a:r>
              <a:rPr lang="en-US" dirty="0" smtClean="0"/>
              <a:t>Allows us to create “purpose built appliances”</a:t>
            </a:r>
          </a:p>
          <a:p>
            <a:r>
              <a:rPr lang="en-US" dirty="0" smtClean="0"/>
              <a:t>Allows us to finally “script our infrastructure”</a:t>
            </a:r>
          </a:p>
          <a:p>
            <a:r>
              <a:rPr lang="en-US" dirty="0" smtClean="0"/>
              <a:t>Allows mixing and matching of components that you need to do your science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Opens up many new avenues and approaches for teaching topics that require complex (pre configured) software tools and data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36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900" y="353734"/>
            <a:ext cx="8734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4FA6D8"/>
                </a:solidFill>
                <a:latin typeface="Calibri"/>
              </a:rPr>
              <a:t>Covering cloud concepts</a:t>
            </a:r>
            <a:r>
              <a:rPr lang="en-US" sz="4000" dirty="0" smtClean="0">
                <a:solidFill>
                  <a:srgbClr val="4FA6D8"/>
                </a:solidFill>
                <a:latin typeface="Calibri"/>
              </a:rPr>
              <a:t>: </a:t>
            </a:r>
            <a:endParaRPr lang="en-US" sz="4000" dirty="0" smtClean="0">
              <a:solidFill>
                <a:srgbClr val="4FA6D8"/>
              </a:solidFill>
              <a:latin typeface="Calibri"/>
            </a:endParaRPr>
          </a:p>
          <a:p>
            <a:endParaRPr lang="en-US" sz="4000" dirty="0">
              <a:solidFill>
                <a:srgbClr val="4FA6D8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81133"/>
            <a:ext cx="9055100" cy="7571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Beginners:</a:t>
            </a:r>
          </a:p>
          <a:p>
            <a:pPr marL="800100" lvl="1" indent="-342900"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Typically looking for a “bigger” laptop or desktop in the “cloud”</a:t>
            </a:r>
          </a:p>
          <a:p>
            <a:pPr marL="800100" lvl="1" indent="-342900"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Need admin/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</a:rPr>
              <a:t>sudo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privileges to customize software installation (and local IT will not give it)</a:t>
            </a:r>
          </a:p>
          <a:p>
            <a:pPr marL="342900" indent="-342900">
              <a:buFont typeface="Arial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 Intermediate:</a:t>
            </a:r>
          </a:p>
          <a:p>
            <a:pPr marL="800100" lvl="1" indent="-342900"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Typically Looking for custom components (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</a:rPr>
              <a:t>sql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, web application server)</a:t>
            </a:r>
          </a:p>
          <a:p>
            <a:pPr marL="800100" lvl="1" indent="-342900"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Need to manage workflows (analysis pipelines)</a:t>
            </a:r>
          </a:p>
          <a:p>
            <a:pPr marL="342900" indent="-342900">
              <a:buFont typeface="Arial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Advanced:</a:t>
            </a:r>
          </a:p>
          <a:p>
            <a:pPr marL="800100" lvl="1" indent="-342900"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Technology specific (spark, yarn etc.)</a:t>
            </a:r>
          </a:p>
          <a:p>
            <a:pPr marL="800100" lvl="1" indent="-342900"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Need to manage lifecycle of application and data</a:t>
            </a:r>
          </a:p>
          <a:p>
            <a:pPr marL="800100" lvl="1" indent="-342900"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Edge computing needs</a:t>
            </a:r>
          </a:p>
          <a:p>
            <a:pPr marL="800100" lvl="1" indent="-342900">
              <a:buFont typeface="Arial"/>
              <a:buChar char="•"/>
            </a:pPr>
            <a:endParaRPr lang="en-US" sz="2800" dirty="0" smtClean="0">
              <a:solidFill>
                <a:prstClr val="black"/>
              </a:solidFill>
              <a:latin typeface="Calibri"/>
            </a:endParaRPr>
          </a:p>
          <a:p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1609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900" y="353734"/>
            <a:ext cx="8734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4FA6D8"/>
                </a:solidFill>
                <a:latin typeface="Calibri"/>
              </a:rPr>
              <a:t>The landscape: Do not get distracted</a:t>
            </a:r>
            <a:endParaRPr lang="en-US" sz="4000" dirty="0" smtClean="0">
              <a:solidFill>
                <a:srgbClr val="4FA6D8"/>
              </a:solidFill>
              <a:latin typeface="Calibri"/>
            </a:endParaRPr>
          </a:p>
          <a:p>
            <a:endParaRPr lang="en-US" sz="4000" dirty="0">
              <a:solidFill>
                <a:srgbClr val="4FA6D8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103287"/>
            <a:ext cx="7466048" cy="559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46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13602" y="6545461"/>
            <a:ext cx="219894" cy="223242"/>
          </a:xfrm>
          <a:prstGeom prst="rect">
            <a:avLst/>
          </a:prstGeom>
        </p:spPr>
        <p:txBody>
          <a:bodyPr/>
          <a:lstStyle/>
          <a:p>
            <a:fld id="{6134DBC6-0750-7D4D-89A0-03B0CB5023BA}" type="slidenum">
              <a:rPr lang="en-US" smtClean="0">
                <a:solidFill>
                  <a:srgbClr val="FFFFFF"/>
                </a:solidFill>
              </a:rPr>
              <a:pPr/>
              <a:t>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72886"/>
            <a:ext cx="8686800" cy="10287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4FA6D8"/>
                </a:solidFill>
                <a:latin typeface="Arial Black" charset="0"/>
              </a:rPr>
              <a:t>Cloud Computing Zen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5402" y="1224266"/>
            <a:ext cx="8458200" cy="554443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6600"/>
                </a:solidFill>
                <a:latin typeface="Arial" charset="0"/>
              </a:rPr>
              <a:t>Don</a:t>
            </a:r>
            <a:r>
              <a:rPr lang="ja-JP" altLang="en-US" sz="2400" dirty="0">
                <a:solidFill>
                  <a:srgbClr val="FF6600"/>
                </a:solidFill>
                <a:latin typeface="Arial" charset="0"/>
              </a:rPr>
              <a:t>’</a:t>
            </a:r>
            <a:r>
              <a:rPr lang="en-US" sz="2400" dirty="0">
                <a:solidFill>
                  <a:srgbClr val="FF6600"/>
                </a:solidFill>
                <a:latin typeface="Arial" charset="0"/>
              </a:rPr>
              <a:t>t get </a:t>
            </a:r>
            <a:r>
              <a:rPr lang="en-US" sz="2400" dirty="0" smtClean="0">
                <a:solidFill>
                  <a:srgbClr val="FF6600"/>
                </a:solidFill>
                <a:latin typeface="Arial" charset="0"/>
              </a:rPr>
              <a:t>frustrated…</a:t>
            </a:r>
            <a:endParaRPr lang="en-US" sz="2400" dirty="0">
              <a:solidFill>
                <a:srgbClr val="FF6600"/>
              </a:solidFill>
              <a:latin typeface="Arial" charset="0"/>
            </a:endParaRPr>
          </a:p>
          <a:p>
            <a:pPr lvl="1" eaLnBrk="1" hangingPunct="1"/>
            <a:r>
              <a:rPr lang="en-US" sz="2400" dirty="0">
                <a:latin typeface="Arial" charset="0"/>
              </a:rPr>
              <a:t>This is </a:t>
            </a:r>
            <a:r>
              <a:rPr lang="en-US" sz="2400" dirty="0" smtClean="0">
                <a:latin typeface="Arial" charset="0"/>
              </a:rPr>
              <a:t>cutting (bleeding) </a:t>
            </a:r>
            <a:r>
              <a:rPr lang="en-US" sz="2400" dirty="0">
                <a:latin typeface="Arial" charset="0"/>
              </a:rPr>
              <a:t>edge technology</a:t>
            </a:r>
          </a:p>
          <a:p>
            <a:pPr lvl="1" eaLnBrk="1" hangingPunct="1"/>
            <a:r>
              <a:rPr lang="en-US" sz="2400" dirty="0" smtClean="0">
                <a:latin typeface="Arial" charset="0"/>
              </a:rPr>
              <a:t>There will be plenty of WTF#$@ </a:t>
            </a:r>
            <a:r>
              <a:rPr lang="en-US" sz="2400" dirty="0">
                <a:latin typeface="Arial" charset="0"/>
              </a:rPr>
              <a:t>moments</a:t>
            </a:r>
          </a:p>
          <a:p>
            <a:pPr eaLnBrk="1" hangingPunct="1"/>
            <a:r>
              <a:rPr lang="en-US" sz="2400" dirty="0">
                <a:solidFill>
                  <a:srgbClr val="FF6600"/>
                </a:solidFill>
                <a:latin typeface="Arial" charset="0"/>
              </a:rPr>
              <a:t>Be patient… </a:t>
            </a:r>
          </a:p>
          <a:p>
            <a:pPr lvl="1" eaLnBrk="1" hangingPunct="1"/>
            <a:r>
              <a:rPr lang="en-US" sz="2400" dirty="0" smtClean="0">
                <a:latin typeface="Arial" charset="0"/>
              </a:rPr>
              <a:t>Instructions/infrastructure keep changing (s/w version)</a:t>
            </a:r>
          </a:p>
          <a:p>
            <a:pPr eaLnBrk="1" hangingPunct="1"/>
            <a:r>
              <a:rPr lang="en-US" sz="2400" dirty="0" smtClean="0">
                <a:solidFill>
                  <a:srgbClr val="FF6600"/>
                </a:solidFill>
                <a:latin typeface="Arial" charset="0"/>
              </a:rPr>
              <a:t>Be </a:t>
            </a:r>
            <a:r>
              <a:rPr lang="en-US" sz="2400" dirty="0">
                <a:solidFill>
                  <a:srgbClr val="FF6600"/>
                </a:solidFill>
                <a:latin typeface="Arial" charset="0"/>
              </a:rPr>
              <a:t>flexible…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There will be unanticipated issues along the way</a:t>
            </a:r>
          </a:p>
          <a:p>
            <a:pPr eaLnBrk="1" hangingPunct="1"/>
            <a:r>
              <a:rPr lang="en-US" sz="2400" dirty="0">
                <a:solidFill>
                  <a:srgbClr val="FF6600"/>
                </a:solidFill>
                <a:latin typeface="Arial" charset="0"/>
              </a:rPr>
              <a:t>Be constructive…</a:t>
            </a:r>
          </a:p>
          <a:p>
            <a:pPr lvl="1" eaLnBrk="1" hangingPunct="1"/>
            <a:r>
              <a:rPr lang="en-US" sz="2400" dirty="0" smtClean="0">
                <a:latin typeface="Arial" charset="0"/>
              </a:rPr>
              <a:t>Use wiki, forums and share knowledge</a:t>
            </a:r>
          </a:p>
          <a:p>
            <a:pPr lvl="1" eaLnBrk="1" hangingPunct="1"/>
            <a:r>
              <a:rPr lang="en-US" sz="2400" dirty="0" smtClean="0">
                <a:latin typeface="Arial" charset="0"/>
              </a:rPr>
              <a:t> </a:t>
            </a:r>
            <a:r>
              <a:rPr lang="en-US" sz="2400" dirty="0">
                <a:latin typeface="Arial" charset="0"/>
              </a:rPr>
              <a:t>M</a:t>
            </a:r>
            <a:r>
              <a:rPr lang="en-US" sz="2400" dirty="0" smtClean="0">
                <a:latin typeface="Arial" charset="0"/>
              </a:rPr>
              <a:t>ake </a:t>
            </a:r>
            <a:r>
              <a:rPr lang="en-US" sz="2400" dirty="0">
                <a:latin typeface="Arial" charset="0"/>
              </a:rPr>
              <a:t>everyone</a:t>
            </a:r>
            <a:r>
              <a:rPr lang="ja-JP" altLang="en-US" sz="2400" dirty="0">
                <a:latin typeface="Arial" charset="0"/>
              </a:rPr>
              <a:t>’</a:t>
            </a:r>
            <a:r>
              <a:rPr lang="en-US" sz="2400" dirty="0">
                <a:latin typeface="Arial" charset="0"/>
              </a:rPr>
              <a:t>s experience </a:t>
            </a:r>
            <a:r>
              <a:rPr lang="en-US" sz="2400" dirty="0" smtClean="0">
                <a:latin typeface="Arial" charset="0"/>
              </a:rPr>
              <a:t>better</a:t>
            </a:r>
          </a:p>
          <a:p>
            <a:pPr eaLnBrk="1" hangingPunct="1"/>
            <a:r>
              <a:rPr lang="en-US" sz="2400" dirty="0" smtClean="0">
                <a:solidFill>
                  <a:srgbClr val="FF6600"/>
                </a:solidFill>
                <a:latin typeface="Arial" charset="0"/>
              </a:rPr>
              <a:t>Be creative…</a:t>
            </a:r>
          </a:p>
          <a:p>
            <a:pPr lvl="1" eaLnBrk="1" hangingPunct="1"/>
            <a:r>
              <a:rPr lang="en-US" sz="2400" dirty="0" smtClean="0">
                <a:latin typeface="Arial" charset="0"/>
              </a:rPr>
              <a:t>There is more than one way to do it (TIM-TOWTDI)</a:t>
            </a:r>
            <a:endParaRPr lang="en-US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043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361" y="4902255"/>
            <a:ext cx="3987397" cy="1554834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/>
        </p:nvSpPr>
        <p:spPr>
          <a:xfrm>
            <a:off x="2488108" y="5071022"/>
            <a:ext cx="1551139" cy="13904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7" tIns="35717" rIns="35717" bIns="35717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8" name="Screen Shot 2016-02-29 at 11.00.43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171" y="1354822"/>
            <a:ext cx="4587466" cy="3456068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79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92375" y="5011881"/>
            <a:ext cx="3557777" cy="1425392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hape 180"/>
          <p:cNvSpPr/>
          <p:nvPr/>
        </p:nvSpPr>
        <p:spPr>
          <a:xfrm>
            <a:off x="5569702" y="2764039"/>
            <a:ext cx="3655636" cy="503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214305" indent="-214305">
              <a:buSzPct val="75000"/>
              <a:buChar char="•"/>
            </a:pPr>
            <a:endParaRPr sz="2800" dirty="0"/>
          </a:p>
        </p:txBody>
      </p:sp>
      <p:sp>
        <p:nvSpPr>
          <p:cNvPr id="181" name="Shape 181"/>
          <p:cNvSpPr/>
          <p:nvPr/>
        </p:nvSpPr>
        <p:spPr>
          <a:xfrm>
            <a:off x="4099406" y="5278093"/>
            <a:ext cx="892969" cy="892969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5"/>
          </a:blipFill>
          <a:ln w="12700">
            <a:solidFill>
              <a:srgbClr val="000000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7" tIns="35717" rIns="35717" bIns="35717" anchor="ctr"/>
          <a:lstStyle/>
          <a:p>
            <a:pPr>
              <a:defRPr sz="2400">
                <a:solidFill>
                  <a:srgbClr val="008F00"/>
                </a:solidFill>
              </a:defRPr>
            </a:pPr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4369133" y="5265320"/>
            <a:ext cx="464398" cy="918517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424242">
                <a:alpha val="64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defTabSz="647700">
              <a:defRPr sz="55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?</a:t>
            </a:r>
          </a:p>
        </p:txBody>
      </p:sp>
      <p:pic>
        <p:nvPicPr>
          <p:cNvPr id="183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06439" y="5105453"/>
            <a:ext cx="375048" cy="1321594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/>
          <p:nvPr/>
        </p:nvSpPr>
        <p:spPr>
          <a:xfrm>
            <a:off x="2482195" y="5123100"/>
            <a:ext cx="1312893" cy="1226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algn="l">
              <a:defRPr sz="2300"/>
            </a:pPr>
            <a:r>
              <a:rPr sz="1500" dirty="0"/>
              <a:t>Communication</a:t>
            </a:r>
          </a:p>
          <a:p>
            <a:pPr algn="l">
              <a:defRPr sz="2300"/>
            </a:pPr>
            <a:r>
              <a:rPr sz="1500" dirty="0"/>
              <a:t>Teamwork</a:t>
            </a:r>
          </a:p>
          <a:p>
            <a:pPr algn="l">
              <a:defRPr sz="2300"/>
            </a:pPr>
            <a:r>
              <a:rPr sz="1500" dirty="0"/>
              <a:t>Responsibility</a:t>
            </a:r>
          </a:p>
          <a:p>
            <a:pPr algn="l">
              <a:defRPr sz="2300"/>
            </a:pPr>
            <a:r>
              <a:rPr sz="1500" dirty="0"/>
              <a:t>Collaboration</a:t>
            </a:r>
          </a:p>
          <a:p>
            <a:pPr algn="l">
              <a:defRPr sz="2300"/>
            </a:pPr>
            <a:r>
              <a:rPr sz="1500" dirty="0"/>
              <a:t>I hate people</a:t>
            </a:r>
          </a:p>
        </p:txBody>
      </p:sp>
      <p:sp>
        <p:nvSpPr>
          <p:cNvPr id="185" name="Shape 185"/>
          <p:cNvSpPr/>
          <p:nvPr/>
        </p:nvSpPr>
        <p:spPr>
          <a:xfrm>
            <a:off x="7273817" y="5029350"/>
            <a:ext cx="1575555" cy="13904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7" tIns="35717" rIns="35717" bIns="35717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6" name="pasted-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01495" y="5100788"/>
            <a:ext cx="353512" cy="1090837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/>
          <p:nvPr/>
        </p:nvSpPr>
        <p:spPr>
          <a:xfrm>
            <a:off x="7481446" y="5110453"/>
            <a:ext cx="1446316" cy="1060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l">
              <a:defRPr sz="2300"/>
            </a:pPr>
            <a:r>
              <a:rPr sz="1600" dirty="0"/>
              <a:t>Teamwork</a:t>
            </a:r>
          </a:p>
          <a:p>
            <a:pPr algn="l">
              <a:defRPr sz="2300"/>
            </a:pPr>
            <a:r>
              <a:rPr sz="1600" dirty="0"/>
              <a:t>Responsibility</a:t>
            </a:r>
          </a:p>
          <a:p>
            <a:pPr algn="l">
              <a:defRPr sz="2300"/>
            </a:pPr>
            <a:r>
              <a:rPr sz="1600" dirty="0"/>
              <a:t>Collaboration</a:t>
            </a:r>
          </a:p>
          <a:p>
            <a:pPr algn="l">
              <a:defRPr sz="2300"/>
            </a:pPr>
            <a:r>
              <a:rPr sz="1600" dirty="0"/>
              <a:t>Communication</a:t>
            </a:r>
          </a:p>
        </p:txBody>
      </p:sp>
      <p:sp>
        <p:nvSpPr>
          <p:cNvPr id="188" name="Shape 188"/>
          <p:cNvSpPr/>
          <p:nvPr/>
        </p:nvSpPr>
        <p:spPr>
          <a:xfrm>
            <a:off x="6053585" y="4594990"/>
            <a:ext cx="2636936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l">
              <a:defRPr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Interdisciplinary Teams</a:t>
            </a:r>
          </a:p>
        </p:txBody>
      </p:sp>
      <p:sp>
        <p:nvSpPr>
          <p:cNvPr id="2" name="Rectangle 1"/>
          <p:cNvSpPr/>
          <p:nvPr/>
        </p:nvSpPr>
        <p:spPr>
          <a:xfrm>
            <a:off x="5544879" y="1199992"/>
            <a:ext cx="314564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5" indent="-214305">
              <a:buSzPct val="75000"/>
              <a:buChar char="•"/>
            </a:pPr>
            <a:r>
              <a:rPr lang="en-US" sz="2400" dirty="0"/>
              <a:t>Distributed Computing</a:t>
            </a:r>
          </a:p>
          <a:p>
            <a:pPr marL="214305" indent="-214305">
              <a:buSzPct val="75000"/>
              <a:buChar char="•"/>
            </a:pPr>
            <a:r>
              <a:rPr lang="en-US" sz="2400" dirty="0"/>
              <a:t>High-performance Computing</a:t>
            </a:r>
          </a:p>
          <a:p>
            <a:pPr marL="214305" indent="-214305">
              <a:buSzPct val="75000"/>
              <a:buChar char="•"/>
            </a:pPr>
            <a:r>
              <a:rPr lang="en-US" sz="2400" dirty="0"/>
              <a:t>Data Management</a:t>
            </a:r>
          </a:p>
          <a:p>
            <a:pPr marL="214305" indent="-214305">
              <a:buSzPct val="75000"/>
              <a:buChar char="•"/>
            </a:pPr>
            <a:r>
              <a:rPr lang="en-US" sz="2400" dirty="0"/>
              <a:t>Code Management</a:t>
            </a:r>
          </a:p>
          <a:p>
            <a:pPr marL="214305" indent="-214305">
              <a:buSzPct val="75000"/>
              <a:buChar char="•"/>
            </a:pPr>
            <a:r>
              <a:rPr lang="en-US" sz="2400" dirty="0"/>
              <a:t>Virtualization</a:t>
            </a:r>
          </a:p>
          <a:p>
            <a:pPr marL="214305" indent="-214305">
              <a:buSzPct val="75000"/>
              <a:buChar char="•"/>
            </a:pPr>
            <a:r>
              <a:rPr lang="en-US" sz="2400" dirty="0"/>
              <a:t>Documentation</a:t>
            </a:r>
          </a:p>
          <a:p>
            <a:pPr marL="214305" indent="-214305">
              <a:buSzPct val="75000"/>
              <a:buChar char="•"/>
              <a:defRPr b="1">
                <a:solidFill>
                  <a:srgbClr val="008F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dirty="0"/>
              <a:t>Team Science</a:t>
            </a:r>
          </a:p>
        </p:txBody>
      </p:sp>
      <p:sp>
        <p:nvSpPr>
          <p:cNvPr id="16" name="Shape 196"/>
          <p:cNvSpPr>
            <a:spLocks noGrp="1"/>
          </p:cNvSpPr>
          <p:nvPr>
            <p:ph type="title"/>
          </p:nvPr>
        </p:nvSpPr>
        <p:spPr>
          <a:xfrm>
            <a:off x="-312488" y="181885"/>
            <a:ext cx="9342188" cy="1018107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</a:lstStyle>
          <a:p>
            <a:r>
              <a:rPr lang="en-US" sz="3600" dirty="0">
                <a:solidFill>
                  <a:srgbClr val="4FA6D8"/>
                </a:solidFill>
              </a:rPr>
              <a:t>Applied Cyberinfrastructure Concepts</a:t>
            </a:r>
            <a:endParaRPr sz="3600" dirty="0">
              <a:solidFill>
                <a:srgbClr val="4FA6D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392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animBg="1" advAuto="0"/>
      <p:bldP spid="179" grpId="0" animBg="1" advAuto="0"/>
      <p:bldP spid="180" grpId="0" animBg="1" advAuto="0"/>
      <p:bldP spid="181" grpId="0" animBg="1" advAuto="0"/>
      <p:bldP spid="182" grpId="0" animBg="1" advAuto="0"/>
      <p:bldP spid="183" grpId="0" animBg="1" advAuto="0"/>
      <p:bldP spid="184" grpId="0" animBg="1" advAuto="0"/>
      <p:bldP spid="186" grpId="0" animBg="1" advAuto="0"/>
      <p:bldP spid="187" grpId="0" animBg="1" advAuto="0"/>
      <p:bldP spid="188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r="1181" b="3"/>
          <a:stretch>
            <a:fillRect/>
          </a:stretch>
        </p:blipFill>
        <p:spPr>
          <a:xfrm>
            <a:off x="6477310" y="1201545"/>
            <a:ext cx="2543193" cy="31393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4" h="21600" extrusionOk="0">
                <a:moveTo>
                  <a:pt x="78" y="0"/>
                </a:moveTo>
                <a:cubicBezTo>
                  <a:pt x="26" y="0"/>
                  <a:pt x="0" y="3686"/>
                  <a:pt x="0" y="10800"/>
                </a:cubicBezTo>
                <a:cubicBezTo>
                  <a:pt x="0" y="17957"/>
                  <a:pt x="26" y="21600"/>
                  <a:pt x="78" y="21600"/>
                </a:cubicBezTo>
                <a:cubicBezTo>
                  <a:pt x="130" y="21600"/>
                  <a:pt x="158" y="19753"/>
                  <a:pt x="158" y="16188"/>
                </a:cubicBezTo>
                <a:cubicBezTo>
                  <a:pt x="158" y="12664"/>
                  <a:pt x="185" y="10762"/>
                  <a:pt x="236" y="10737"/>
                </a:cubicBezTo>
                <a:cubicBezTo>
                  <a:pt x="279" y="10715"/>
                  <a:pt x="354" y="10769"/>
                  <a:pt x="403" y="10858"/>
                </a:cubicBezTo>
                <a:cubicBezTo>
                  <a:pt x="489" y="11011"/>
                  <a:pt x="532" y="11021"/>
                  <a:pt x="1210" y="11038"/>
                </a:cubicBezTo>
                <a:cubicBezTo>
                  <a:pt x="1869" y="11055"/>
                  <a:pt x="1926" y="11067"/>
                  <a:pt x="1948" y="11192"/>
                </a:cubicBezTo>
                <a:cubicBezTo>
                  <a:pt x="1961" y="11266"/>
                  <a:pt x="2057" y="11360"/>
                  <a:pt x="2163" y="11399"/>
                </a:cubicBezTo>
                <a:cubicBezTo>
                  <a:pt x="2268" y="11438"/>
                  <a:pt x="2356" y="11514"/>
                  <a:pt x="2356" y="11568"/>
                </a:cubicBezTo>
                <a:cubicBezTo>
                  <a:pt x="2356" y="11622"/>
                  <a:pt x="2399" y="11670"/>
                  <a:pt x="2453" y="11674"/>
                </a:cubicBezTo>
                <a:cubicBezTo>
                  <a:pt x="2507" y="11678"/>
                  <a:pt x="2605" y="11684"/>
                  <a:pt x="2670" y="11689"/>
                </a:cubicBezTo>
                <a:cubicBezTo>
                  <a:pt x="2755" y="11695"/>
                  <a:pt x="2788" y="11775"/>
                  <a:pt x="2788" y="11981"/>
                </a:cubicBezTo>
                <a:cubicBezTo>
                  <a:pt x="2788" y="12264"/>
                  <a:pt x="2789" y="12265"/>
                  <a:pt x="3078" y="12271"/>
                </a:cubicBezTo>
                <a:cubicBezTo>
                  <a:pt x="3364" y="12277"/>
                  <a:pt x="3485" y="12325"/>
                  <a:pt x="3505" y="12440"/>
                </a:cubicBezTo>
                <a:cubicBezTo>
                  <a:pt x="3510" y="12472"/>
                  <a:pt x="3518" y="12527"/>
                  <a:pt x="3524" y="12563"/>
                </a:cubicBezTo>
                <a:cubicBezTo>
                  <a:pt x="3529" y="12598"/>
                  <a:pt x="3673" y="12628"/>
                  <a:pt x="3844" y="12628"/>
                </a:cubicBezTo>
                <a:cubicBezTo>
                  <a:pt x="4087" y="12628"/>
                  <a:pt x="4178" y="12659"/>
                  <a:pt x="4250" y="12772"/>
                </a:cubicBezTo>
                <a:cubicBezTo>
                  <a:pt x="4301" y="12851"/>
                  <a:pt x="4386" y="12937"/>
                  <a:pt x="4441" y="12964"/>
                </a:cubicBezTo>
                <a:cubicBezTo>
                  <a:pt x="4496" y="12990"/>
                  <a:pt x="4601" y="13141"/>
                  <a:pt x="4674" y="13298"/>
                </a:cubicBezTo>
                <a:cubicBezTo>
                  <a:pt x="4795" y="13555"/>
                  <a:pt x="4836" y="13584"/>
                  <a:pt x="5094" y="13601"/>
                </a:cubicBezTo>
                <a:cubicBezTo>
                  <a:pt x="5357" y="13619"/>
                  <a:pt x="5380" y="13637"/>
                  <a:pt x="5380" y="13824"/>
                </a:cubicBezTo>
                <a:cubicBezTo>
                  <a:pt x="5380" y="13936"/>
                  <a:pt x="5404" y="14047"/>
                  <a:pt x="5434" y="14072"/>
                </a:cubicBezTo>
                <a:cubicBezTo>
                  <a:pt x="5464" y="14097"/>
                  <a:pt x="5468" y="14198"/>
                  <a:pt x="5443" y="14298"/>
                </a:cubicBezTo>
                <a:cubicBezTo>
                  <a:pt x="5381" y="14554"/>
                  <a:pt x="5468" y="14785"/>
                  <a:pt x="5641" y="14822"/>
                </a:cubicBezTo>
                <a:cubicBezTo>
                  <a:pt x="5928" y="14884"/>
                  <a:pt x="5900" y="15512"/>
                  <a:pt x="5611" y="15512"/>
                </a:cubicBezTo>
                <a:cubicBezTo>
                  <a:pt x="5539" y="15512"/>
                  <a:pt x="5495" y="15579"/>
                  <a:pt x="5490" y="15688"/>
                </a:cubicBezTo>
                <a:cubicBezTo>
                  <a:pt x="5487" y="15785"/>
                  <a:pt x="5473" y="16167"/>
                  <a:pt x="5460" y="16537"/>
                </a:cubicBezTo>
                <a:cubicBezTo>
                  <a:pt x="5431" y="17335"/>
                  <a:pt x="5445" y="17276"/>
                  <a:pt x="5307" y="17182"/>
                </a:cubicBezTo>
                <a:cubicBezTo>
                  <a:pt x="5217" y="17121"/>
                  <a:pt x="5178" y="17132"/>
                  <a:pt x="5111" y="17234"/>
                </a:cubicBezTo>
                <a:cubicBezTo>
                  <a:pt x="5065" y="17304"/>
                  <a:pt x="4958" y="17379"/>
                  <a:pt x="4875" y="17401"/>
                </a:cubicBezTo>
                <a:cubicBezTo>
                  <a:pt x="4788" y="17423"/>
                  <a:pt x="4700" y="17525"/>
                  <a:pt x="4670" y="17637"/>
                </a:cubicBezTo>
                <a:cubicBezTo>
                  <a:pt x="4638" y="17755"/>
                  <a:pt x="4531" y="17873"/>
                  <a:pt x="4403" y="17933"/>
                </a:cubicBezTo>
                <a:cubicBezTo>
                  <a:pt x="4096" y="18077"/>
                  <a:pt x="3808" y="18504"/>
                  <a:pt x="3934" y="18628"/>
                </a:cubicBezTo>
                <a:cubicBezTo>
                  <a:pt x="4007" y="18700"/>
                  <a:pt x="4007" y="18741"/>
                  <a:pt x="3939" y="18797"/>
                </a:cubicBezTo>
                <a:cubicBezTo>
                  <a:pt x="3889" y="18838"/>
                  <a:pt x="3847" y="18921"/>
                  <a:pt x="3847" y="18985"/>
                </a:cubicBezTo>
                <a:cubicBezTo>
                  <a:pt x="3847" y="19048"/>
                  <a:pt x="3777" y="19158"/>
                  <a:pt x="3691" y="19229"/>
                </a:cubicBezTo>
                <a:cubicBezTo>
                  <a:pt x="3497" y="19387"/>
                  <a:pt x="3496" y="19389"/>
                  <a:pt x="3703" y="19546"/>
                </a:cubicBezTo>
                <a:cubicBezTo>
                  <a:pt x="3796" y="19616"/>
                  <a:pt x="3893" y="19783"/>
                  <a:pt x="3920" y="19916"/>
                </a:cubicBezTo>
                <a:cubicBezTo>
                  <a:pt x="3968" y="20155"/>
                  <a:pt x="3975" y="20158"/>
                  <a:pt x="4321" y="20158"/>
                </a:cubicBezTo>
                <a:cubicBezTo>
                  <a:pt x="4627" y="20158"/>
                  <a:pt x="4676" y="20177"/>
                  <a:pt x="4698" y="20306"/>
                </a:cubicBezTo>
                <a:cubicBezTo>
                  <a:pt x="4713" y="20392"/>
                  <a:pt x="4803" y="20479"/>
                  <a:pt x="4915" y="20513"/>
                </a:cubicBezTo>
                <a:cubicBezTo>
                  <a:pt x="5078" y="20564"/>
                  <a:pt x="5094" y="20590"/>
                  <a:pt x="5016" y="20692"/>
                </a:cubicBezTo>
                <a:cubicBezTo>
                  <a:pt x="4966" y="20758"/>
                  <a:pt x="4947" y="20884"/>
                  <a:pt x="4974" y="20972"/>
                </a:cubicBezTo>
                <a:cubicBezTo>
                  <a:pt x="5022" y="21130"/>
                  <a:pt x="5033" y="21133"/>
                  <a:pt x="5766" y="21124"/>
                </a:cubicBezTo>
                <a:cubicBezTo>
                  <a:pt x="6434" y="21116"/>
                  <a:pt x="6534" y="21097"/>
                  <a:pt x="6712" y="20961"/>
                </a:cubicBezTo>
                <a:cubicBezTo>
                  <a:pt x="6821" y="20877"/>
                  <a:pt x="6910" y="20763"/>
                  <a:pt x="6910" y="20705"/>
                </a:cubicBezTo>
                <a:cubicBezTo>
                  <a:pt x="6910" y="20533"/>
                  <a:pt x="7058" y="20466"/>
                  <a:pt x="7380" y="20492"/>
                </a:cubicBezTo>
                <a:cubicBezTo>
                  <a:pt x="7648" y="20514"/>
                  <a:pt x="7687" y="20499"/>
                  <a:pt x="7710" y="20369"/>
                </a:cubicBezTo>
                <a:cubicBezTo>
                  <a:pt x="7729" y="20260"/>
                  <a:pt x="7795" y="20216"/>
                  <a:pt x="7967" y="20200"/>
                </a:cubicBezTo>
                <a:cubicBezTo>
                  <a:pt x="8094" y="20188"/>
                  <a:pt x="8242" y="20132"/>
                  <a:pt x="8297" y="20074"/>
                </a:cubicBezTo>
                <a:cubicBezTo>
                  <a:pt x="8352" y="20015"/>
                  <a:pt x="8401" y="19994"/>
                  <a:pt x="8406" y="20029"/>
                </a:cubicBezTo>
                <a:cubicBezTo>
                  <a:pt x="8410" y="20065"/>
                  <a:pt x="8441" y="20037"/>
                  <a:pt x="8474" y="19968"/>
                </a:cubicBezTo>
                <a:cubicBezTo>
                  <a:pt x="8524" y="19863"/>
                  <a:pt x="8596" y="19847"/>
                  <a:pt x="8910" y="19862"/>
                </a:cubicBezTo>
                <a:cubicBezTo>
                  <a:pt x="9259" y="19880"/>
                  <a:pt x="9285" y="19871"/>
                  <a:pt x="9245" y="19747"/>
                </a:cubicBezTo>
                <a:cubicBezTo>
                  <a:pt x="9186" y="19562"/>
                  <a:pt x="9288" y="19529"/>
                  <a:pt x="9901" y="19538"/>
                </a:cubicBezTo>
                <a:cubicBezTo>
                  <a:pt x="10396" y="19545"/>
                  <a:pt x="10434" y="19536"/>
                  <a:pt x="10457" y="19404"/>
                </a:cubicBezTo>
                <a:cubicBezTo>
                  <a:pt x="10473" y="19312"/>
                  <a:pt x="10547" y="19253"/>
                  <a:pt x="10660" y="19240"/>
                </a:cubicBezTo>
                <a:cubicBezTo>
                  <a:pt x="10775" y="19227"/>
                  <a:pt x="10837" y="19176"/>
                  <a:pt x="10837" y="19094"/>
                </a:cubicBezTo>
                <a:cubicBezTo>
                  <a:pt x="10837" y="19019"/>
                  <a:pt x="10915" y="18944"/>
                  <a:pt x="11038" y="18906"/>
                </a:cubicBezTo>
                <a:cubicBezTo>
                  <a:pt x="11205" y="18854"/>
                  <a:pt x="11237" y="18808"/>
                  <a:pt x="11219" y="18636"/>
                </a:cubicBezTo>
                <a:cubicBezTo>
                  <a:pt x="11207" y="18521"/>
                  <a:pt x="11164" y="18393"/>
                  <a:pt x="11125" y="18349"/>
                </a:cubicBezTo>
                <a:cubicBezTo>
                  <a:pt x="11023" y="18237"/>
                  <a:pt x="11277" y="18167"/>
                  <a:pt x="11424" y="18267"/>
                </a:cubicBezTo>
                <a:cubicBezTo>
                  <a:pt x="11518" y="18330"/>
                  <a:pt x="11550" y="18325"/>
                  <a:pt x="11582" y="18242"/>
                </a:cubicBezTo>
                <a:cubicBezTo>
                  <a:pt x="11604" y="18185"/>
                  <a:pt x="11639" y="18095"/>
                  <a:pt x="11660" y="18040"/>
                </a:cubicBezTo>
                <a:cubicBezTo>
                  <a:pt x="11681" y="17986"/>
                  <a:pt x="11759" y="17949"/>
                  <a:pt x="11835" y="17960"/>
                </a:cubicBezTo>
                <a:cubicBezTo>
                  <a:pt x="11930" y="17973"/>
                  <a:pt x="11976" y="17935"/>
                  <a:pt x="11983" y="17831"/>
                </a:cubicBezTo>
                <a:cubicBezTo>
                  <a:pt x="11989" y="17749"/>
                  <a:pt x="12030" y="17620"/>
                  <a:pt x="12075" y="17543"/>
                </a:cubicBezTo>
                <a:cubicBezTo>
                  <a:pt x="12120" y="17466"/>
                  <a:pt x="12177" y="17350"/>
                  <a:pt x="12203" y="17286"/>
                </a:cubicBezTo>
                <a:cubicBezTo>
                  <a:pt x="12228" y="17222"/>
                  <a:pt x="12287" y="17189"/>
                  <a:pt x="12335" y="17213"/>
                </a:cubicBezTo>
                <a:cubicBezTo>
                  <a:pt x="12391" y="17241"/>
                  <a:pt x="12415" y="17184"/>
                  <a:pt x="12405" y="17042"/>
                </a:cubicBezTo>
                <a:cubicBezTo>
                  <a:pt x="12374" y="16583"/>
                  <a:pt x="12404" y="16462"/>
                  <a:pt x="12556" y="16429"/>
                </a:cubicBezTo>
                <a:cubicBezTo>
                  <a:pt x="12639" y="16412"/>
                  <a:pt x="12725" y="16340"/>
                  <a:pt x="12747" y="16270"/>
                </a:cubicBezTo>
                <a:cubicBezTo>
                  <a:pt x="12770" y="16200"/>
                  <a:pt x="12861" y="16128"/>
                  <a:pt x="12950" y="16109"/>
                </a:cubicBezTo>
                <a:cubicBezTo>
                  <a:pt x="13160" y="16064"/>
                  <a:pt x="13158" y="15985"/>
                  <a:pt x="12948" y="15940"/>
                </a:cubicBezTo>
                <a:cubicBezTo>
                  <a:pt x="12614" y="15869"/>
                  <a:pt x="12900" y="15767"/>
                  <a:pt x="13436" y="15767"/>
                </a:cubicBezTo>
                <a:cubicBezTo>
                  <a:pt x="13961" y="15767"/>
                  <a:pt x="13985" y="15761"/>
                  <a:pt x="13962" y="15623"/>
                </a:cubicBezTo>
                <a:cubicBezTo>
                  <a:pt x="13942" y="15506"/>
                  <a:pt x="13981" y="15475"/>
                  <a:pt x="14165" y="15458"/>
                </a:cubicBezTo>
                <a:lnTo>
                  <a:pt x="14391" y="15437"/>
                </a:lnTo>
                <a:lnTo>
                  <a:pt x="14349" y="15059"/>
                </a:lnTo>
                <a:cubicBezTo>
                  <a:pt x="14310" y="14713"/>
                  <a:pt x="14323" y="14668"/>
                  <a:pt x="14495" y="14557"/>
                </a:cubicBezTo>
                <a:cubicBezTo>
                  <a:pt x="14599" y="14491"/>
                  <a:pt x="14684" y="14387"/>
                  <a:pt x="14684" y="14329"/>
                </a:cubicBezTo>
                <a:cubicBezTo>
                  <a:pt x="14684" y="14184"/>
                  <a:pt x="14905" y="13845"/>
                  <a:pt x="15000" y="13845"/>
                </a:cubicBezTo>
                <a:cubicBezTo>
                  <a:pt x="15042" y="13845"/>
                  <a:pt x="15078" y="13745"/>
                  <a:pt x="15078" y="13622"/>
                </a:cubicBezTo>
                <a:cubicBezTo>
                  <a:pt x="15078" y="13373"/>
                  <a:pt x="15271" y="13245"/>
                  <a:pt x="15639" y="13254"/>
                </a:cubicBezTo>
                <a:cubicBezTo>
                  <a:pt x="15802" y="13258"/>
                  <a:pt x="15859" y="13226"/>
                  <a:pt x="15877" y="13119"/>
                </a:cubicBezTo>
                <a:cubicBezTo>
                  <a:pt x="15892" y="13032"/>
                  <a:pt x="15966" y="12972"/>
                  <a:pt x="16073" y="12960"/>
                </a:cubicBezTo>
                <a:cubicBezTo>
                  <a:pt x="16180" y="12948"/>
                  <a:pt x="16253" y="12886"/>
                  <a:pt x="16269" y="12799"/>
                </a:cubicBezTo>
                <a:cubicBezTo>
                  <a:pt x="16289" y="12681"/>
                  <a:pt x="16352" y="12656"/>
                  <a:pt x="16662" y="12639"/>
                </a:cubicBezTo>
                <a:cubicBezTo>
                  <a:pt x="16973" y="12623"/>
                  <a:pt x="17033" y="12599"/>
                  <a:pt x="17054" y="12480"/>
                </a:cubicBezTo>
                <a:cubicBezTo>
                  <a:pt x="17069" y="12391"/>
                  <a:pt x="17142" y="12332"/>
                  <a:pt x="17254" y="12319"/>
                </a:cubicBezTo>
                <a:cubicBezTo>
                  <a:pt x="17369" y="12305"/>
                  <a:pt x="17431" y="12254"/>
                  <a:pt x="17431" y="12173"/>
                </a:cubicBezTo>
                <a:cubicBezTo>
                  <a:pt x="17431" y="12100"/>
                  <a:pt x="17510" y="12024"/>
                  <a:pt x="17618" y="11990"/>
                </a:cubicBezTo>
                <a:cubicBezTo>
                  <a:pt x="17720" y="11959"/>
                  <a:pt x="17823" y="11872"/>
                  <a:pt x="17846" y="11798"/>
                </a:cubicBezTo>
                <a:cubicBezTo>
                  <a:pt x="17870" y="11725"/>
                  <a:pt x="17940" y="11666"/>
                  <a:pt x="18004" y="11666"/>
                </a:cubicBezTo>
                <a:cubicBezTo>
                  <a:pt x="18068" y="11666"/>
                  <a:pt x="18221" y="11624"/>
                  <a:pt x="18344" y="11572"/>
                </a:cubicBezTo>
                <a:cubicBezTo>
                  <a:pt x="18528" y="11494"/>
                  <a:pt x="18571" y="11431"/>
                  <a:pt x="18585" y="11217"/>
                </a:cubicBezTo>
                <a:cubicBezTo>
                  <a:pt x="18595" y="11045"/>
                  <a:pt x="18669" y="10891"/>
                  <a:pt x="18802" y="10762"/>
                </a:cubicBezTo>
                <a:cubicBezTo>
                  <a:pt x="18912" y="10654"/>
                  <a:pt x="19002" y="10540"/>
                  <a:pt x="19002" y="10506"/>
                </a:cubicBezTo>
                <a:cubicBezTo>
                  <a:pt x="19002" y="10473"/>
                  <a:pt x="19092" y="10417"/>
                  <a:pt x="19200" y="10383"/>
                </a:cubicBezTo>
                <a:cubicBezTo>
                  <a:pt x="19341" y="10340"/>
                  <a:pt x="19396" y="10275"/>
                  <a:pt x="19396" y="10155"/>
                </a:cubicBezTo>
                <a:cubicBezTo>
                  <a:pt x="19396" y="10041"/>
                  <a:pt x="19445" y="9976"/>
                  <a:pt x="19552" y="9953"/>
                </a:cubicBezTo>
                <a:cubicBezTo>
                  <a:pt x="19670" y="9928"/>
                  <a:pt x="19710" y="9867"/>
                  <a:pt x="19710" y="9704"/>
                </a:cubicBezTo>
                <a:cubicBezTo>
                  <a:pt x="19710" y="9584"/>
                  <a:pt x="19672" y="9487"/>
                  <a:pt x="19627" y="9487"/>
                </a:cubicBezTo>
                <a:cubicBezTo>
                  <a:pt x="19514" y="9487"/>
                  <a:pt x="19299" y="9051"/>
                  <a:pt x="19365" y="8955"/>
                </a:cubicBezTo>
                <a:cubicBezTo>
                  <a:pt x="19395" y="8912"/>
                  <a:pt x="19481" y="8820"/>
                  <a:pt x="19559" y="8749"/>
                </a:cubicBezTo>
                <a:cubicBezTo>
                  <a:pt x="19648" y="8668"/>
                  <a:pt x="19708" y="8494"/>
                  <a:pt x="19724" y="8269"/>
                </a:cubicBezTo>
                <a:cubicBezTo>
                  <a:pt x="19744" y="7977"/>
                  <a:pt x="19775" y="7913"/>
                  <a:pt x="19905" y="7893"/>
                </a:cubicBezTo>
                <a:cubicBezTo>
                  <a:pt x="20059" y="7870"/>
                  <a:pt x="20215" y="7723"/>
                  <a:pt x="20219" y="7596"/>
                </a:cubicBezTo>
                <a:cubicBezTo>
                  <a:pt x="20220" y="7560"/>
                  <a:pt x="20272" y="7532"/>
                  <a:pt x="20337" y="7532"/>
                </a:cubicBezTo>
                <a:cubicBezTo>
                  <a:pt x="20402" y="7532"/>
                  <a:pt x="20474" y="7474"/>
                  <a:pt x="20497" y="7404"/>
                </a:cubicBezTo>
                <a:cubicBezTo>
                  <a:pt x="20521" y="7333"/>
                  <a:pt x="20601" y="7265"/>
                  <a:pt x="20674" y="7254"/>
                </a:cubicBezTo>
                <a:cubicBezTo>
                  <a:pt x="20748" y="7242"/>
                  <a:pt x="20912" y="7148"/>
                  <a:pt x="21040" y="7044"/>
                </a:cubicBezTo>
                <a:cubicBezTo>
                  <a:pt x="21261" y="6864"/>
                  <a:pt x="21272" y="6831"/>
                  <a:pt x="21273" y="6290"/>
                </a:cubicBezTo>
                <a:cubicBezTo>
                  <a:pt x="21274" y="5747"/>
                  <a:pt x="21266" y="5721"/>
                  <a:pt x="21077" y="5651"/>
                </a:cubicBezTo>
                <a:cubicBezTo>
                  <a:pt x="20807" y="5550"/>
                  <a:pt x="20598" y="5557"/>
                  <a:pt x="20544" y="5672"/>
                </a:cubicBezTo>
                <a:cubicBezTo>
                  <a:pt x="20481" y="5806"/>
                  <a:pt x="20054" y="5793"/>
                  <a:pt x="19882" y="5652"/>
                </a:cubicBezTo>
                <a:cubicBezTo>
                  <a:pt x="19804" y="5589"/>
                  <a:pt x="19742" y="5453"/>
                  <a:pt x="19745" y="5349"/>
                </a:cubicBezTo>
                <a:cubicBezTo>
                  <a:pt x="19749" y="5170"/>
                  <a:pt x="19728" y="5157"/>
                  <a:pt x="19318" y="5094"/>
                </a:cubicBezTo>
                <a:cubicBezTo>
                  <a:pt x="18946" y="5036"/>
                  <a:pt x="18888" y="5007"/>
                  <a:pt x="18908" y="4892"/>
                </a:cubicBezTo>
                <a:cubicBezTo>
                  <a:pt x="18923" y="4802"/>
                  <a:pt x="18879" y="4748"/>
                  <a:pt x="18771" y="4725"/>
                </a:cubicBezTo>
                <a:cubicBezTo>
                  <a:pt x="18674" y="4704"/>
                  <a:pt x="18610" y="4637"/>
                  <a:pt x="18610" y="4556"/>
                </a:cubicBezTo>
                <a:cubicBezTo>
                  <a:pt x="18610" y="4466"/>
                  <a:pt x="18560" y="4422"/>
                  <a:pt x="18457" y="4422"/>
                </a:cubicBezTo>
                <a:cubicBezTo>
                  <a:pt x="18373" y="4422"/>
                  <a:pt x="18259" y="4372"/>
                  <a:pt x="18202" y="4308"/>
                </a:cubicBezTo>
                <a:cubicBezTo>
                  <a:pt x="18146" y="4245"/>
                  <a:pt x="17958" y="4166"/>
                  <a:pt x="17785" y="4132"/>
                </a:cubicBezTo>
                <a:cubicBezTo>
                  <a:pt x="17560" y="4088"/>
                  <a:pt x="17464" y="4033"/>
                  <a:pt x="17448" y="3940"/>
                </a:cubicBezTo>
                <a:cubicBezTo>
                  <a:pt x="17428" y="3829"/>
                  <a:pt x="17369" y="3809"/>
                  <a:pt x="17056" y="3811"/>
                </a:cubicBezTo>
                <a:cubicBezTo>
                  <a:pt x="16735" y="3813"/>
                  <a:pt x="16684" y="3795"/>
                  <a:pt x="16662" y="3673"/>
                </a:cubicBezTo>
                <a:cubicBezTo>
                  <a:pt x="16647" y="3586"/>
                  <a:pt x="16574" y="3526"/>
                  <a:pt x="16467" y="3514"/>
                </a:cubicBezTo>
                <a:cubicBezTo>
                  <a:pt x="16361" y="3501"/>
                  <a:pt x="16283" y="3441"/>
                  <a:pt x="16269" y="3356"/>
                </a:cubicBezTo>
                <a:cubicBezTo>
                  <a:pt x="16251" y="3257"/>
                  <a:pt x="16173" y="3207"/>
                  <a:pt x="15981" y="3178"/>
                </a:cubicBezTo>
                <a:cubicBezTo>
                  <a:pt x="15703" y="3135"/>
                  <a:pt x="15233" y="2846"/>
                  <a:pt x="15233" y="2717"/>
                </a:cubicBezTo>
                <a:cubicBezTo>
                  <a:pt x="15233" y="2676"/>
                  <a:pt x="15180" y="2626"/>
                  <a:pt x="15115" y="2605"/>
                </a:cubicBezTo>
                <a:cubicBezTo>
                  <a:pt x="14981" y="2563"/>
                  <a:pt x="14957" y="2335"/>
                  <a:pt x="15080" y="2273"/>
                </a:cubicBezTo>
                <a:cubicBezTo>
                  <a:pt x="15125" y="2251"/>
                  <a:pt x="15142" y="2184"/>
                  <a:pt x="15120" y="2125"/>
                </a:cubicBezTo>
                <a:cubicBezTo>
                  <a:pt x="15098" y="2067"/>
                  <a:pt x="15071" y="1927"/>
                  <a:pt x="15061" y="1814"/>
                </a:cubicBezTo>
                <a:cubicBezTo>
                  <a:pt x="15048" y="1670"/>
                  <a:pt x="14989" y="1591"/>
                  <a:pt x="14858" y="1542"/>
                </a:cubicBezTo>
                <a:cubicBezTo>
                  <a:pt x="14703" y="1484"/>
                  <a:pt x="14676" y="1433"/>
                  <a:pt x="14698" y="1233"/>
                </a:cubicBezTo>
                <a:cubicBezTo>
                  <a:pt x="14722" y="1008"/>
                  <a:pt x="14708" y="991"/>
                  <a:pt x="14488" y="972"/>
                </a:cubicBezTo>
                <a:cubicBezTo>
                  <a:pt x="14358" y="960"/>
                  <a:pt x="14178" y="895"/>
                  <a:pt x="14087" y="826"/>
                </a:cubicBezTo>
                <a:cubicBezTo>
                  <a:pt x="13981" y="745"/>
                  <a:pt x="13787" y="693"/>
                  <a:pt x="13547" y="682"/>
                </a:cubicBezTo>
                <a:cubicBezTo>
                  <a:pt x="13294" y="670"/>
                  <a:pt x="13107" y="618"/>
                  <a:pt x="12976" y="522"/>
                </a:cubicBezTo>
                <a:cubicBezTo>
                  <a:pt x="12817" y="407"/>
                  <a:pt x="12680" y="379"/>
                  <a:pt x="12221" y="372"/>
                </a:cubicBezTo>
                <a:cubicBezTo>
                  <a:pt x="11122" y="356"/>
                  <a:pt x="11027" y="370"/>
                  <a:pt x="10929" y="545"/>
                </a:cubicBezTo>
                <a:cubicBezTo>
                  <a:pt x="10822" y="736"/>
                  <a:pt x="10537" y="756"/>
                  <a:pt x="10094" y="605"/>
                </a:cubicBezTo>
                <a:cubicBezTo>
                  <a:pt x="9903" y="540"/>
                  <a:pt x="9769" y="528"/>
                  <a:pt x="9710" y="568"/>
                </a:cubicBezTo>
                <a:cubicBezTo>
                  <a:pt x="9660" y="602"/>
                  <a:pt x="9485" y="649"/>
                  <a:pt x="9323" y="674"/>
                </a:cubicBezTo>
                <a:cubicBezTo>
                  <a:pt x="8966" y="728"/>
                  <a:pt x="8948" y="751"/>
                  <a:pt x="8939" y="1121"/>
                </a:cubicBezTo>
                <a:cubicBezTo>
                  <a:pt x="8933" y="1337"/>
                  <a:pt x="8887" y="1443"/>
                  <a:pt x="8764" y="1524"/>
                </a:cubicBezTo>
                <a:cubicBezTo>
                  <a:pt x="8663" y="1591"/>
                  <a:pt x="8590" y="1722"/>
                  <a:pt x="8578" y="1859"/>
                </a:cubicBezTo>
                <a:cubicBezTo>
                  <a:pt x="8549" y="2168"/>
                  <a:pt x="8505" y="2243"/>
                  <a:pt x="8356" y="2243"/>
                </a:cubicBezTo>
                <a:cubicBezTo>
                  <a:pt x="8285" y="2243"/>
                  <a:pt x="8163" y="2313"/>
                  <a:pt x="8082" y="2396"/>
                </a:cubicBezTo>
                <a:cubicBezTo>
                  <a:pt x="8002" y="2480"/>
                  <a:pt x="7833" y="2564"/>
                  <a:pt x="7707" y="2584"/>
                </a:cubicBezTo>
                <a:cubicBezTo>
                  <a:pt x="7567" y="2607"/>
                  <a:pt x="7464" y="2672"/>
                  <a:pt x="7439" y="2753"/>
                </a:cubicBezTo>
                <a:cubicBezTo>
                  <a:pt x="7410" y="2842"/>
                  <a:pt x="7332" y="2884"/>
                  <a:pt x="7198" y="2884"/>
                </a:cubicBezTo>
                <a:cubicBezTo>
                  <a:pt x="7053" y="2884"/>
                  <a:pt x="6992" y="2922"/>
                  <a:pt x="6974" y="3028"/>
                </a:cubicBezTo>
                <a:cubicBezTo>
                  <a:pt x="6959" y="3111"/>
                  <a:pt x="6883" y="3181"/>
                  <a:pt x="6792" y="3195"/>
                </a:cubicBezTo>
                <a:cubicBezTo>
                  <a:pt x="6706" y="3208"/>
                  <a:pt x="6608" y="3259"/>
                  <a:pt x="6573" y="3308"/>
                </a:cubicBezTo>
                <a:cubicBezTo>
                  <a:pt x="6538" y="3357"/>
                  <a:pt x="6459" y="3396"/>
                  <a:pt x="6396" y="3396"/>
                </a:cubicBezTo>
                <a:cubicBezTo>
                  <a:pt x="6288" y="3396"/>
                  <a:pt x="6268" y="3432"/>
                  <a:pt x="6250" y="3654"/>
                </a:cubicBezTo>
                <a:cubicBezTo>
                  <a:pt x="6246" y="3707"/>
                  <a:pt x="6165" y="3758"/>
                  <a:pt x="6071" y="3769"/>
                </a:cubicBezTo>
                <a:cubicBezTo>
                  <a:pt x="5977" y="3780"/>
                  <a:pt x="5858" y="3831"/>
                  <a:pt x="5806" y="3882"/>
                </a:cubicBezTo>
                <a:cubicBezTo>
                  <a:pt x="5755" y="3933"/>
                  <a:pt x="5667" y="3974"/>
                  <a:pt x="5611" y="3974"/>
                </a:cubicBezTo>
                <a:cubicBezTo>
                  <a:pt x="5545" y="3974"/>
                  <a:pt x="5488" y="4103"/>
                  <a:pt x="5453" y="4332"/>
                </a:cubicBezTo>
                <a:cubicBezTo>
                  <a:pt x="5415" y="4577"/>
                  <a:pt x="5354" y="4712"/>
                  <a:pt x="5252" y="4764"/>
                </a:cubicBezTo>
                <a:cubicBezTo>
                  <a:pt x="5169" y="4806"/>
                  <a:pt x="5104" y="4911"/>
                  <a:pt x="5104" y="5005"/>
                </a:cubicBezTo>
                <a:cubicBezTo>
                  <a:pt x="5104" y="5098"/>
                  <a:pt x="5017" y="5249"/>
                  <a:pt x="4913" y="5341"/>
                </a:cubicBezTo>
                <a:cubicBezTo>
                  <a:pt x="4808" y="5434"/>
                  <a:pt x="4712" y="5574"/>
                  <a:pt x="4698" y="5654"/>
                </a:cubicBezTo>
                <a:cubicBezTo>
                  <a:pt x="4682" y="5744"/>
                  <a:pt x="4609" y="5808"/>
                  <a:pt x="4509" y="5820"/>
                </a:cubicBezTo>
                <a:cubicBezTo>
                  <a:pt x="4302" y="5844"/>
                  <a:pt x="4173" y="6155"/>
                  <a:pt x="4210" y="6538"/>
                </a:cubicBezTo>
                <a:cubicBezTo>
                  <a:pt x="4240" y="6853"/>
                  <a:pt x="4106" y="7148"/>
                  <a:pt x="3849" y="7338"/>
                </a:cubicBezTo>
                <a:cubicBezTo>
                  <a:pt x="3724" y="7430"/>
                  <a:pt x="3665" y="7440"/>
                  <a:pt x="3594" y="7382"/>
                </a:cubicBezTo>
                <a:cubicBezTo>
                  <a:pt x="3543" y="7341"/>
                  <a:pt x="3444" y="7308"/>
                  <a:pt x="3373" y="7308"/>
                </a:cubicBezTo>
                <a:cubicBezTo>
                  <a:pt x="3227" y="7308"/>
                  <a:pt x="2438" y="7901"/>
                  <a:pt x="2314" y="8104"/>
                </a:cubicBezTo>
                <a:cubicBezTo>
                  <a:pt x="2257" y="8197"/>
                  <a:pt x="2156" y="8237"/>
                  <a:pt x="1976" y="8239"/>
                </a:cubicBezTo>
                <a:cubicBezTo>
                  <a:pt x="1835" y="8240"/>
                  <a:pt x="1688" y="8283"/>
                  <a:pt x="1651" y="8335"/>
                </a:cubicBezTo>
                <a:cubicBezTo>
                  <a:pt x="1430" y="8641"/>
                  <a:pt x="1128" y="8909"/>
                  <a:pt x="1005" y="8909"/>
                </a:cubicBezTo>
                <a:cubicBezTo>
                  <a:pt x="926" y="8909"/>
                  <a:pt x="859" y="8960"/>
                  <a:pt x="854" y="9022"/>
                </a:cubicBezTo>
                <a:cubicBezTo>
                  <a:pt x="817" y="9438"/>
                  <a:pt x="760" y="9550"/>
                  <a:pt x="594" y="9550"/>
                </a:cubicBezTo>
                <a:cubicBezTo>
                  <a:pt x="538" y="9550"/>
                  <a:pt x="461" y="9672"/>
                  <a:pt x="422" y="9823"/>
                </a:cubicBezTo>
                <a:cubicBezTo>
                  <a:pt x="229" y="10570"/>
                  <a:pt x="196" y="9904"/>
                  <a:pt x="177" y="5032"/>
                </a:cubicBezTo>
                <a:cubicBezTo>
                  <a:pt x="164" y="1752"/>
                  <a:pt x="129" y="0"/>
                  <a:pt x="78" y="0"/>
                </a:cubicBezTo>
                <a:close/>
                <a:moveTo>
                  <a:pt x="19750" y="14582"/>
                </a:moveTo>
                <a:lnTo>
                  <a:pt x="17868" y="14602"/>
                </a:lnTo>
                <a:cubicBezTo>
                  <a:pt x="16833" y="14612"/>
                  <a:pt x="15968" y="14633"/>
                  <a:pt x="15948" y="14650"/>
                </a:cubicBezTo>
                <a:cubicBezTo>
                  <a:pt x="15927" y="14666"/>
                  <a:pt x="15949" y="14712"/>
                  <a:pt x="15995" y="14749"/>
                </a:cubicBezTo>
                <a:cubicBezTo>
                  <a:pt x="16054" y="14798"/>
                  <a:pt x="16053" y="14871"/>
                  <a:pt x="15993" y="15003"/>
                </a:cubicBezTo>
                <a:cubicBezTo>
                  <a:pt x="15919" y="15162"/>
                  <a:pt x="15929" y="15204"/>
                  <a:pt x="16061" y="15287"/>
                </a:cubicBezTo>
                <a:cubicBezTo>
                  <a:pt x="16212" y="15382"/>
                  <a:pt x="16211" y="15385"/>
                  <a:pt x="16066" y="15477"/>
                </a:cubicBezTo>
                <a:cubicBezTo>
                  <a:pt x="15946" y="15553"/>
                  <a:pt x="15914" y="15667"/>
                  <a:pt x="15901" y="16070"/>
                </a:cubicBezTo>
                <a:cubicBezTo>
                  <a:pt x="15891" y="16345"/>
                  <a:pt x="15899" y="16602"/>
                  <a:pt x="15917" y="16643"/>
                </a:cubicBezTo>
                <a:cubicBezTo>
                  <a:pt x="15947" y="16709"/>
                  <a:pt x="16199" y="16715"/>
                  <a:pt x="17236" y="16671"/>
                </a:cubicBezTo>
                <a:cubicBezTo>
                  <a:pt x="17362" y="16666"/>
                  <a:pt x="17396" y="16616"/>
                  <a:pt x="17405" y="16412"/>
                </a:cubicBezTo>
                <a:cubicBezTo>
                  <a:pt x="17413" y="16249"/>
                  <a:pt x="17377" y="16148"/>
                  <a:pt x="17306" y="16126"/>
                </a:cubicBezTo>
                <a:cubicBezTo>
                  <a:pt x="17178" y="16086"/>
                  <a:pt x="17158" y="15858"/>
                  <a:pt x="17278" y="15798"/>
                </a:cubicBezTo>
                <a:cubicBezTo>
                  <a:pt x="17323" y="15775"/>
                  <a:pt x="17410" y="15790"/>
                  <a:pt x="17469" y="15830"/>
                </a:cubicBezTo>
                <a:cubicBezTo>
                  <a:pt x="17599" y="15918"/>
                  <a:pt x="18235" y="15899"/>
                  <a:pt x="18391" y="15804"/>
                </a:cubicBezTo>
                <a:cubicBezTo>
                  <a:pt x="18453" y="15766"/>
                  <a:pt x="18525" y="15689"/>
                  <a:pt x="18552" y="15631"/>
                </a:cubicBezTo>
                <a:cubicBezTo>
                  <a:pt x="18612" y="15499"/>
                  <a:pt x="18254" y="15426"/>
                  <a:pt x="18028" y="15525"/>
                </a:cubicBezTo>
                <a:cubicBezTo>
                  <a:pt x="17912" y="15576"/>
                  <a:pt x="17854" y="15567"/>
                  <a:pt x="17783" y="15487"/>
                </a:cubicBezTo>
                <a:cubicBezTo>
                  <a:pt x="17731" y="15429"/>
                  <a:pt x="17598" y="15383"/>
                  <a:pt x="17486" y="15383"/>
                </a:cubicBezTo>
                <a:cubicBezTo>
                  <a:pt x="17227" y="15383"/>
                  <a:pt x="17083" y="15191"/>
                  <a:pt x="17224" y="15034"/>
                </a:cubicBezTo>
                <a:cubicBezTo>
                  <a:pt x="17300" y="14948"/>
                  <a:pt x="17457" y="14921"/>
                  <a:pt x="17908" y="14911"/>
                </a:cubicBezTo>
                <a:cubicBezTo>
                  <a:pt x="18229" y="14904"/>
                  <a:pt x="18550" y="14926"/>
                  <a:pt x="18622" y="14961"/>
                </a:cubicBezTo>
                <a:cubicBezTo>
                  <a:pt x="18713" y="15004"/>
                  <a:pt x="18793" y="14998"/>
                  <a:pt x="18879" y="14940"/>
                </a:cubicBezTo>
                <a:cubicBezTo>
                  <a:pt x="18968" y="14879"/>
                  <a:pt x="19031" y="14873"/>
                  <a:pt x="19103" y="14922"/>
                </a:cubicBezTo>
                <a:cubicBezTo>
                  <a:pt x="19159" y="14960"/>
                  <a:pt x="19249" y="14969"/>
                  <a:pt x="19304" y="14941"/>
                </a:cubicBezTo>
                <a:cubicBezTo>
                  <a:pt x="19359" y="14914"/>
                  <a:pt x="19495" y="14903"/>
                  <a:pt x="19603" y="14920"/>
                </a:cubicBezTo>
                <a:cubicBezTo>
                  <a:pt x="19781" y="14948"/>
                  <a:pt x="19799" y="14933"/>
                  <a:pt x="19776" y="14767"/>
                </a:cubicBezTo>
                <a:lnTo>
                  <a:pt x="19750" y="14582"/>
                </a:lnTo>
                <a:close/>
                <a:moveTo>
                  <a:pt x="19106" y="15408"/>
                </a:moveTo>
                <a:cubicBezTo>
                  <a:pt x="19048" y="15408"/>
                  <a:pt x="18995" y="15426"/>
                  <a:pt x="18929" y="15460"/>
                </a:cubicBezTo>
                <a:cubicBezTo>
                  <a:pt x="18839" y="15505"/>
                  <a:pt x="18768" y="15557"/>
                  <a:pt x="18769" y="15575"/>
                </a:cubicBezTo>
                <a:cubicBezTo>
                  <a:pt x="18771" y="15642"/>
                  <a:pt x="18889" y="15748"/>
                  <a:pt x="19030" y="15811"/>
                </a:cubicBezTo>
                <a:cubicBezTo>
                  <a:pt x="19212" y="15892"/>
                  <a:pt x="19551" y="15780"/>
                  <a:pt x="19552" y="15638"/>
                </a:cubicBezTo>
                <a:cubicBezTo>
                  <a:pt x="19552" y="15585"/>
                  <a:pt x="19449" y="15506"/>
                  <a:pt x="19323" y="15460"/>
                </a:cubicBezTo>
                <a:cubicBezTo>
                  <a:pt x="19229" y="15426"/>
                  <a:pt x="19164" y="15408"/>
                  <a:pt x="19106" y="15408"/>
                </a:cubicBezTo>
                <a:close/>
                <a:moveTo>
                  <a:pt x="18761" y="16280"/>
                </a:moveTo>
                <a:cubicBezTo>
                  <a:pt x="18684" y="16280"/>
                  <a:pt x="18597" y="16310"/>
                  <a:pt x="18570" y="16345"/>
                </a:cubicBezTo>
                <a:cubicBezTo>
                  <a:pt x="18544" y="16380"/>
                  <a:pt x="18440" y="16392"/>
                  <a:pt x="18339" y="16372"/>
                </a:cubicBezTo>
                <a:cubicBezTo>
                  <a:pt x="18239" y="16351"/>
                  <a:pt x="18132" y="16366"/>
                  <a:pt x="18103" y="16404"/>
                </a:cubicBezTo>
                <a:cubicBezTo>
                  <a:pt x="18075" y="16443"/>
                  <a:pt x="17950" y="16474"/>
                  <a:pt x="17827" y="16474"/>
                </a:cubicBezTo>
                <a:cubicBezTo>
                  <a:pt x="17580" y="16474"/>
                  <a:pt x="17440" y="16643"/>
                  <a:pt x="17653" y="16683"/>
                </a:cubicBezTo>
                <a:cubicBezTo>
                  <a:pt x="17726" y="16697"/>
                  <a:pt x="17817" y="16685"/>
                  <a:pt x="17856" y="16658"/>
                </a:cubicBezTo>
                <a:cubicBezTo>
                  <a:pt x="17895" y="16630"/>
                  <a:pt x="17987" y="16633"/>
                  <a:pt x="18061" y="16666"/>
                </a:cubicBezTo>
                <a:cubicBezTo>
                  <a:pt x="18172" y="16714"/>
                  <a:pt x="18374" y="16716"/>
                  <a:pt x="18846" y="16669"/>
                </a:cubicBezTo>
                <a:cubicBezTo>
                  <a:pt x="18868" y="16667"/>
                  <a:pt x="18889" y="16579"/>
                  <a:pt x="18894" y="16474"/>
                </a:cubicBezTo>
                <a:cubicBezTo>
                  <a:pt x="18900" y="16329"/>
                  <a:pt x="18868" y="16280"/>
                  <a:pt x="18761" y="16280"/>
                </a:cubicBezTo>
                <a:close/>
                <a:moveTo>
                  <a:pt x="15483" y="18012"/>
                </a:moveTo>
                <a:cubicBezTo>
                  <a:pt x="15284" y="18012"/>
                  <a:pt x="15219" y="18080"/>
                  <a:pt x="15323" y="18182"/>
                </a:cubicBezTo>
                <a:cubicBezTo>
                  <a:pt x="15371" y="18230"/>
                  <a:pt x="15383" y="18267"/>
                  <a:pt x="15351" y="18267"/>
                </a:cubicBezTo>
                <a:cubicBezTo>
                  <a:pt x="15319" y="18267"/>
                  <a:pt x="15328" y="18303"/>
                  <a:pt x="15370" y="18348"/>
                </a:cubicBezTo>
                <a:cubicBezTo>
                  <a:pt x="15412" y="18392"/>
                  <a:pt x="15431" y="18537"/>
                  <a:pt x="15410" y="18672"/>
                </a:cubicBezTo>
                <a:cubicBezTo>
                  <a:pt x="15381" y="18862"/>
                  <a:pt x="15328" y="18932"/>
                  <a:pt x="15170" y="18981"/>
                </a:cubicBezTo>
                <a:cubicBezTo>
                  <a:pt x="15058" y="19016"/>
                  <a:pt x="14884" y="19028"/>
                  <a:pt x="14785" y="19008"/>
                </a:cubicBezTo>
                <a:cubicBezTo>
                  <a:pt x="14639" y="18978"/>
                  <a:pt x="14606" y="18996"/>
                  <a:pt x="14606" y="19108"/>
                </a:cubicBezTo>
                <a:cubicBezTo>
                  <a:pt x="14606" y="19235"/>
                  <a:pt x="14634" y="19242"/>
                  <a:pt x="14962" y="19206"/>
                </a:cubicBezTo>
                <a:cubicBezTo>
                  <a:pt x="15358" y="19161"/>
                  <a:pt x="15390" y="19190"/>
                  <a:pt x="15415" y="19569"/>
                </a:cubicBezTo>
                <a:cubicBezTo>
                  <a:pt x="15434" y="19858"/>
                  <a:pt x="15534" y="19808"/>
                  <a:pt x="15599" y="19476"/>
                </a:cubicBezTo>
                <a:cubicBezTo>
                  <a:pt x="15654" y="19193"/>
                  <a:pt x="15894" y="19062"/>
                  <a:pt x="16231" y="19131"/>
                </a:cubicBezTo>
                <a:cubicBezTo>
                  <a:pt x="16330" y="19151"/>
                  <a:pt x="16412" y="19142"/>
                  <a:pt x="16412" y="19110"/>
                </a:cubicBezTo>
                <a:cubicBezTo>
                  <a:pt x="16412" y="19078"/>
                  <a:pt x="16253" y="19032"/>
                  <a:pt x="16059" y="19008"/>
                </a:cubicBezTo>
                <a:cubicBezTo>
                  <a:pt x="15706" y="18965"/>
                  <a:pt x="15495" y="18804"/>
                  <a:pt x="15570" y="18634"/>
                </a:cubicBezTo>
                <a:cubicBezTo>
                  <a:pt x="15589" y="18591"/>
                  <a:pt x="15572" y="18503"/>
                  <a:pt x="15530" y="18438"/>
                </a:cubicBezTo>
                <a:cubicBezTo>
                  <a:pt x="15480" y="18359"/>
                  <a:pt x="15483" y="18294"/>
                  <a:pt x="15540" y="18248"/>
                </a:cubicBezTo>
                <a:cubicBezTo>
                  <a:pt x="15673" y="18139"/>
                  <a:pt x="15643" y="18012"/>
                  <a:pt x="15483" y="18012"/>
                </a:cubicBezTo>
                <a:close/>
                <a:moveTo>
                  <a:pt x="18844" y="20191"/>
                </a:moveTo>
                <a:cubicBezTo>
                  <a:pt x="18712" y="20191"/>
                  <a:pt x="18664" y="20378"/>
                  <a:pt x="18769" y="20481"/>
                </a:cubicBezTo>
                <a:cubicBezTo>
                  <a:pt x="18905" y="20615"/>
                  <a:pt x="18924" y="20601"/>
                  <a:pt x="18924" y="20383"/>
                </a:cubicBezTo>
                <a:cubicBezTo>
                  <a:pt x="18924" y="20277"/>
                  <a:pt x="18889" y="20191"/>
                  <a:pt x="18844" y="20191"/>
                </a:cubicBezTo>
                <a:close/>
                <a:moveTo>
                  <a:pt x="11960" y="20235"/>
                </a:moveTo>
                <a:cubicBezTo>
                  <a:pt x="11910" y="20246"/>
                  <a:pt x="11891" y="20300"/>
                  <a:pt x="11889" y="20419"/>
                </a:cubicBezTo>
                <a:cubicBezTo>
                  <a:pt x="11884" y="20660"/>
                  <a:pt x="12054" y="20657"/>
                  <a:pt x="12111" y="20415"/>
                </a:cubicBezTo>
                <a:cubicBezTo>
                  <a:pt x="12134" y="20313"/>
                  <a:pt x="12106" y="20255"/>
                  <a:pt x="12021" y="20237"/>
                </a:cubicBezTo>
                <a:cubicBezTo>
                  <a:pt x="11997" y="20232"/>
                  <a:pt x="11976" y="20231"/>
                  <a:pt x="11960" y="20235"/>
                </a:cubicBezTo>
                <a:close/>
                <a:moveTo>
                  <a:pt x="13606" y="20262"/>
                </a:moveTo>
                <a:cubicBezTo>
                  <a:pt x="13599" y="20267"/>
                  <a:pt x="13608" y="20291"/>
                  <a:pt x="13629" y="20337"/>
                </a:cubicBezTo>
                <a:cubicBezTo>
                  <a:pt x="13659" y="20400"/>
                  <a:pt x="13702" y="20437"/>
                  <a:pt x="13726" y="20417"/>
                </a:cubicBezTo>
                <a:cubicBezTo>
                  <a:pt x="13750" y="20398"/>
                  <a:pt x="13726" y="20346"/>
                  <a:pt x="13672" y="20302"/>
                </a:cubicBezTo>
                <a:cubicBezTo>
                  <a:pt x="13633" y="20271"/>
                  <a:pt x="13612" y="20256"/>
                  <a:pt x="13606" y="20262"/>
                </a:cubicBezTo>
                <a:close/>
                <a:moveTo>
                  <a:pt x="15441" y="20269"/>
                </a:moveTo>
                <a:cubicBezTo>
                  <a:pt x="15289" y="20259"/>
                  <a:pt x="15252" y="20287"/>
                  <a:pt x="15252" y="20415"/>
                </a:cubicBezTo>
                <a:cubicBezTo>
                  <a:pt x="15252" y="20550"/>
                  <a:pt x="15290" y="20575"/>
                  <a:pt x="15495" y="20575"/>
                </a:cubicBezTo>
                <a:cubicBezTo>
                  <a:pt x="15673" y="20575"/>
                  <a:pt x="15713" y="20557"/>
                  <a:pt x="15648" y="20504"/>
                </a:cubicBezTo>
                <a:cubicBezTo>
                  <a:pt x="15600" y="20464"/>
                  <a:pt x="15575" y="20399"/>
                  <a:pt x="15594" y="20358"/>
                </a:cubicBezTo>
                <a:cubicBezTo>
                  <a:pt x="15614" y="20316"/>
                  <a:pt x="15547" y="20277"/>
                  <a:pt x="15441" y="20269"/>
                </a:cubicBezTo>
                <a:close/>
                <a:moveTo>
                  <a:pt x="12877" y="20277"/>
                </a:moveTo>
                <a:cubicBezTo>
                  <a:pt x="12554" y="20269"/>
                  <a:pt x="12523" y="20281"/>
                  <a:pt x="12523" y="20421"/>
                </a:cubicBezTo>
                <a:cubicBezTo>
                  <a:pt x="12523" y="20559"/>
                  <a:pt x="12559" y="20575"/>
                  <a:pt x="12858" y="20575"/>
                </a:cubicBezTo>
                <a:cubicBezTo>
                  <a:pt x="13042" y="20575"/>
                  <a:pt x="13196" y="20547"/>
                  <a:pt x="13203" y="20511"/>
                </a:cubicBezTo>
                <a:cubicBezTo>
                  <a:pt x="13241" y="20305"/>
                  <a:pt x="13216" y="20286"/>
                  <a:pt x="12877" y="20277"/>
                </a:cubicBezTo>
                <a:close/>
                <a:moveTo>
                  <a:pt x="17139" y="20281"/>
                </a:moveTo>
                <a:cubicBezTo>
                  <a:pt x="16968" y="20276"/>
                  <a:pt x="16890" y="20432"/>
                  <a:pt x="17014" y="20532"/>
                </a:cubicBezTo>
                <a:cubicBezTo>
                  <a:pt x="17104" y="20606"/>
                  <a:pt x="17335" y="20578"/>
                  <a:pt x="17377" y="20488"/>
                </a:cubicBezTo>
                <a:cubicBezTo>
                  <a:pt x="17434" y="20366"/>
                  <a:pt x="17344" y="20287"/>
                  <a:pt x="17139" y="20281"/>
                </a:cubicBezTo>
                <a:close/>
                <a:moveTo>
                  <a:pt x="19233" y="20604"/>
                </a:moveTo>
                <a:cubicBezTo>
                  <a:pt x="19187" y="20607"/>
                  <a:pt x="19135" y="20628"/>
                  <a:pt x="19059" y="20669"/>
                </a:cubicBezTo>
                <a:cubicBezTo>
                  <a:pt x="18891" y="20759"/>
                  <a:pt x="18456" y="20769"/>
                  <a:pt x="15363" y="20753"/>
                </a:cubicBezTo>
                <a:cubicBezTo>
                  <a:pt x="12599" y="20740"/>
                  <a:pt x="11856" y="20752"/>
                  <a:pt x="11856" y="20815"/>
                </a:cubicBezTo>
                <a:cubicBezTo>
                  <a:pt x="11856" y="20859"/>
                  <a:pt x="11848" y="20911"/>
                  <a:pt x="11837" y="20930"/>
                </a:cubicBezTo>
                <a:cubicBezTo>
                  <a:pt x="11826" y="20949"/>
                  <a:pt x="13414" y="20963"/>
                  <a:pt x="15365" y="20961"/>
                </a:cubicBezTo>
                <a:cubicBezTo>
                  <a:pt x="17878" y="20958"/>
                  <a:pt x="18929" y="20978"/>
                  <a:pt x="18967" y="21028"/>
                </a:cubicBezTo>
                <a:cubicBezTo>
                  <a:pt x="19005" y="21079"/>
                  <a:pt x="19044" y="21080"/>
                  <a:pt x="19106" y="21030"/>
                </a:cubicBezTo>
                <a:cubicBezTo>
                  <a:pt x="19227" y="20931"/>
                  <a:pt x="20925" y="20937"/>
                  <a:pt x="21122" y="21037"/>
                </a:cubicBezTo>
                <a:cubicBezTo>
                  <a:pt x="21292" y="21124"/>
                  <a:pt x="21450" y="21049"/>
                  <a:pt x="21483" y="20865"/>
                </a:cubicBezTo>
                <a:cubicBezTo>
                  <a:pt x="21504" y="20747"/>
                  <a:pt x="21600" y="20758"/>
                  <a:pt x="20441" y="20740"/>
                </a:cubicBezTo>
                <a:cubicBezTo>
                  <a:pt x="19823" y="20730"/>
                  <a:pt x="19440" y="20697"/>
                  <a:pt x="19365" y="20646"/>
                </a:cubicBezTo>
                <a:cubicBezTo>
                  <a:pt x="19318" y="20614"/>
                  <a:pt x="19279" y="20600"/>
                  <a:pt x="19233" y="2060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2" name="Shape 192"/>
          <p:cNvSpPr/>
          <p:nvPr/>
        </p:nvSpPr>
        <p:spPr>
          <a:xfrm>
            <a:off x="4436395" y="1051768"/>
            <a:ext cx="72132" cy="595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400">
                <a:solidFill>
                  <a:srgbClr val="008F00"/>
                </a:solidFill>
              </a:defRPr>
            </a:lvl1pPr>
          </a:lstStyle>
          <a:p>
            <a:pPr algn="ctr"/>
            <a:endParaRPr dirty="0"/>
          </a:p>
        </p:txBody>
      </p:sp>
      <p:sp>
        <p:nvSpPr>
          <p:cNvPr id="193" name="Shape 193"/>
          <p:cNvSpPr/>
          <p:nvPr/>
        </p:nvSpPr>
        <p:spPr>
          <a:xfrm>
            <a:off x="258961" y="1476205"/>
            <a:ext cx="6888183" cy="217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214305" indent="-214305">
              <a:spcBef>
                <a:spcPts val="1406"/>
              </a:spcBef>
              <a:buSzPct val="75000"/>
              <a:buChar char="•"/>
            </a:pPr>
            <a:r>
              <a:rPr dirty="0"/>
              <a:t>Annotating 12 Rice Genomes (2012)</a:t>
            </a:r>
          </a:p>
          <a:p>
            <a:pPr marL="214305" indent="-214305">
              <a:spcBef>
                <a:spcPts val="1406"/>
              </a:spcBef>
              <a:buSzPct val="75000"/>
              <a:buChar char="•"/>
            </a:pPr>
            <a:r>
              <a:rPr dirty="0"/>
              <a:t>Ground water movement simulation (2013)</a:t>
            </a:r>
          </a:p>
          <a:p>
            <a:pPr marL="214305" indent="-214305">
              <a:spcBef>
                <a:spcPts val="1406"/>
              </a:spcBef>
              <a:buSzPct val="75000"/>
              <a:buChar char="•"/>
            </a:pPr>
            <a:r>
              <a:rPr dirty="0"/>
              <a:t>Ecosystem energy mass transfer (2014) </a:t>
            </a:r>
          </a:p>
          <a:p>
            <a:pPr marL="214305" indent="-214305">
              <a:spcBef>
                <a:spcPts val="1406"/>
              </a:spcBef>
              <a:buSzPct val="75000"/>
              <a:buChar char="•"/>
            </a:pPr>
            <a:r>
              <a:rPr dirty="0"/>
              <a:t>Exoplanet hunting (2015</a:t>
            </a:r>
            <a:r>
              <a:rPr dirty="0" smtClean="0"/>
              <a:t>)</a:t>
            </a:r>
            <a:endParaRPr lang="en-US" dirty="0" smtClean="0"/>
          </a:p>
          <a:p>
            <a:pPr marL="214305" indent="-214305">
              <a:spcBef>
                <a:spcPts val="1406"/>
              </a:spcBef>
              <a:buSzPct val="75000"/>
              <a:buChar char="•"/>
            </a:pPr>
            <a:r>
              <a:rPr lang="en-US" i="1" dirty="0" smtClean="0"/>
              <a:t>Dynamic Mapping of Mosquito (</a:t>
            </a:r>
            <a:r>
              <a:rPr lang="en-US" i="1" dirty="0" err="1" smtClean="0"/>
              <a:t>Zika</a:t>
            </a:r>
            <a:r>
              <a:rPr lang="en-US" i="1" dirty="0" smtClean="0"/>
              <a:t>) Abundance  (2016)</a:t>
            </a:r>
            <a:endParaRPr i="1" dirty="0"/>
          </a:p>
        </p:txBody>
      </p:sp>
      <p:pic>
        <p:nvPicPr>
          <p:cNvPr id="194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5697" y="3974493"/>
            <a:ext cx="3929903" cy="2261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43437" y="4411920"/>
            <a:ext cx="4084230" cy="2297379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xfrm>
            <a:off x="-65110" y="303268"/>
            <a:ext cx="9003009" cy="1172937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</a:lstStyle>
          <a:p>
            <a:r>
              <a:rPr lang="en-US" sz="4400" dirty="0" smtClean="0">
                <a:solidFill>
                  <a:srgbClr val="4FA6D8"/>
                </a:solidFill>
              </a:rPr>
              <a:t>Project based Learning</a:t>
            </a:r>
            <a:endParaRPr sz="4400" dirty="0">
              <a:solidFill>
                <a:srgbClr val="4FA6D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547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972181" y="0"/>
            <a:ext cx="8734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4FA6D8"/>
                </a:solidFill>
                <a:latin typeface="Calibri"/>
              </a:rPr>
              <a:t>Topic Coverage:</a:t>
            </a:r>
            <a:endParaRPr lang="en-US" sz="4000" dirty="0" smtClean="0">
              <a:solidFill>
                <a:srgbClr val="4FA6D8"/>
              </a:solidFill>
              <a:latin typeface="Calibri"/>
            </a:endParaRPr>
          </a:p>
          <a:p>
            <a:endParaRPr lang="en-US" sz="4000" dirty="0">
              <a:solidFill>
                <a:srgbClr val="4FA6D8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81133"/>
            <a:ext cx="90551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/>
              <a:buChar char="•"/>
            </a:pPr>
            <a:endParaRPr lang="en-US" sz="2800" dirty="0" smtClean="0">
              <a:solidFill>
                <a:prstClr val="black"/>
              </a:solidFill>
              <a:latin typeface="Calibri"/>
            </a:endParaRPr>
          </a:p>
          <a:p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 descr="Screen Shot 2016-07-11 at 5.26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93939"/>
            <a:ext cx="7950200" cy="5244680"/>
          </a:xfrm>
          <a:prstGeom prst="rect">
            <a:avLst/>
          </a:prstGeom>
        </p:spPr>
      </p:pic>
      <p:pic>
        <p:nvPicPr>
          <p:cNvPr id="6" name="Picture 5" descr="Screen Shot 2016-07-11 at 5.26.3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1092818"/>
            <a:ext cx="6238965" cy="5866782"/>
          </a:xfrm>
          <a:prstGeom prst="rect">
            <a:avLst/>
          </a:prstGeom>
        </p:spPr>
      </p:pic>
      <p:pic>
        <p:nvPicPr>
          <p:cNvPr id="7" name="Picture 6" descr="Screen Shot 2016-07-11 at 5.34.1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280300"/>
            <a:ext cx="8051800" cy="5158319"/>
          </a:xfrm>
          <a:prstGeom prst="rect">
            <a:avLst/>
          </a:prstGeom>
        </p:spPr>
      </p:pic>
      <p:pic>
        <p:nvPicPr>
          <p:cNvPr id="9" name="Picture 8" descr="Screen Shot 2016-07-11 at 5.36.14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1280300"/>
            <a:ext cx="7186716" cy="5316003"/>
          </a:xfrm>
          <a:prstGeom prst="rect">
            <a:avLst/>
          </a:prstGeom>
        </p:spPr>
      </p:pic>
      <p:pic>
        <p:nvPicPr>
          <p:cNvPr id="10" name="Picture 9" descr="Screen Shot 2016-07-11 at 5.39.59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14146"/>
            <a:ext cx="7349296" cy="5943853"/>
          </a:xfrm>
          <a:prstGeom prst="rect">
            <a:avLst/>
          </a:prstGeom>
        </p:spPr>
      </p:pic>
      <p:pic>
        <p:nvPicPr>
          <p:cNvPr id="11" name="Picture 10" descr="Screen Shot 2016-07-11 at 5.42.59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30" y="981133"/>
            <a:ext cx="8107669" cy="5589318"/>
          </a:xfrm>
          <a:prstGeom prst="rect">
            <a:avLst/>
          </a:prstGeom>
        </p:spPr>
      </p:pic>
      <p:pic>
        <p:nvPicPr>
          <p:cNvPr id="13" name="Picture 12" descr="Screen Shot 2016-07-11 at 5.45.26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88" y="2527300"/>
            <a:ext cx="8335493" cy="2540000"/>
          </a:xfrm>
          <a:prstGeom prst="rect">
            <a:avLst/>
          </a:prstGeom>
        </p:spPr>
      </p:pic>
      <p:sp>
        <p:nvSpPr>
          <p:cNvPr id="14" name="Shape 196"/>
          <p:cNvSpPr txBox="1">
            <a:spLocks/>
          </p:cNvSpPr>
          <p:nvPr/>
        </p:nvSpPr>
        <p:spPr>
          <a:xfrm>
            <a:off x="-65110" y="303268"/>
            <a:ext cx="9003009" cy="117293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5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rgbClr val="4FA6D8"/>
                </a:solidFill>
              </a:rPr>
              <a:t>From ideas to solutions (in the cloud)</a:t>
            </a:r>
            <a:endParaRPr lang="en-US" sz="4400" dirty="0">
              <a:solidFill>
                <a:srgbClr val="4FA6D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402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346200"/>
            <a:ext cx="8356600" cy="4699000"/>
          </a:xfrm>
          <a:prstGeom prst="rect">
            <a:avLst/>
          </a:prstGeom>
        </p:spPr>
      </p:pic>
      <p:sp>
        <p:nvSpPr>
          <p:cNvPr id="5" name="Shape 196"/>
          <p:cNvSpPr txBox="1">
            <a:spLocks/>
          </p:cNvSpPr>
          <p:nvPr/>
        </p:nvSpPr>
        <p:spPr>
          <a:xfrm>
            <a:off x="-65110" y="303268"/>
            <a:ext cx="9003009" cy="117293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5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rgbClr val="4FA6D8"/>
                </a:solidFill>
              </a:rPr>
              <a:t>Scaling users and Ideas</a:t>
            </a:r>
            <a:endParaRPr lang="en-US" sz="4400" dirty="0">
              <a:solidFill>
                <a:srgbClr val="4FA6D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63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215" y="544234"/>
            <a:ext cx="8734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971AB"/>
                </a:solidFill>
                <a:latin typeface="Calibri"/>
              </a:rPr>
              <a:t>Topic Coverage:</a:t>
            </a:r>
          </a:p>
          <a:p>
            <a:endParaRPr lang="en-US" sz="4000" dirty="0">
              <a:solidFill>
                <a:srgbClr val="0971AB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901" y="1438333"/>
            <a:ext cx="9055100" cy="716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My Motivation (for teaching cloud)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Pragmatic approaches (as a cloud provider and consumer)</a:t>
            </a:r>
            <a:endParaRPr lang="en-US" sz="28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Exemplar courses and workshops 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(that 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leverage cloud)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Teaching complex stack/technology through project based learning (my experience)</a:t>
            </a:r>
            <a:endParaRPr lang="en-US" sz="28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Future direction</a:t>
            </a:r>
            <a:endParaRPr lang="en-US" sz="28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8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800" dirty="0" smtClean="0">
              <a:solidFill>
                <a:prstClr val="black"/>
              </a:solidFill>
              <a:latin typeface="Calibri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8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789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900" y="493434"/>
            <a:ext cx="8734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4FA6D8"/>
                </a:solidFill>
                <a:latin typeface="Calibri"/>
              </a:rPr>
              <a:t>Motivation for teaching/using cloud: </a:t>
            </a:r>
            <a:endParaRPr lang="en-US" sz="4000" dirty="0" smtClean="0">
              <a:solidFill>
                <a:srgbClr val="4FA6D8"/>
              </a:solidFill>
              <a:latin typeface="Calibri"/>
            </a:endParaRPr>
          </a:p>
          <a:p>
            <a:endParaRPr lang="en-US" sz="4000" dirty="0">
              <a:solidFill>
                <a:srgbClr val="4FA6D8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900" y="1108133"/>
            <a:ext cx="9055100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Early 2000, many students from our Bioinformatics course (</a:t>
            </a:r>
            <a:r>
              <a:rPr lang="en-US" sz="2400" i="1" dirty="0" smtClean="0">
                <a:solidFill>
                  <a:prstClr val="black"/>
                </a:solidFill>
                <a:latin typeface="Calibri"/>
              </a:rPr>
              <a:t>MCB 416/516 with David Mount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) with computational expertise were getting (</a:t>
            </a:r>
            <a:r>
              <a:rPr lang="en-US" sz="2400" i="1" dirty="0" smtClean="0">
                <a:solidFill>
                  <a:prstClr val="black"/>
                </a:solidFill>
                <a:latin typeface="Calibri"/>
              </a:rPr>
              <a:t>postdoc and faculty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) placement at academic institutes with </a:t>
            </a:r>
            <a:r>
              <a:rPr lang="en-US" sz="2400" u="sng" dirty="0" smtClean="0">
                <a:solidFill>
                  <a:prstClr val="black"/>
                </a:solidFill>
                <a:latin typeface="Calibri"/>
              </a:rPr>
              <a:t>limited (</a:t>
            </a:r>
            <a:r>
              <a:rPr lang="en-US" sz="2400" i="1" u="sng" dirty="0" smtClean="0">
                <a:solidFill>
                  <a:prstClr val="black"/>
                </a:solidFill>
                <a:latin typeface="Calibri"/>
              </a:rPr>
              <a:t>no</a:t>
            </a:r>
            <a:r>
              <a:rPr lang="en-US" sz="2400" u="sng" dirty="0" smtClean="0">
                <a:solidFill>
                  <a:prstClr val="black"/>
                </a:solidFill>
                <a:latin typeface="Calibri"/>
              </a:rPr>
              <a:t>) institutional computational infrastructure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U. Arizona awarded NSF IGERT &amp; NIH PERT, both with </a:t>
            </a:r>
            <a:r>
              <a:rPr lang="en-US" sz="2400" u="sng" dirty="0" smtClean="0">
                <a:solidFill>
                  <a:prstClr val="black"/>
                </a:solidFill>
                <a:latin typeface="Calibri"/>
              </a:rPr>
              <a:t>active engagement with local  community colleges and PUI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These new postdoc and faculty wanted to include “</a:t>
            </a:r>
            <a:r>
              <a:rPr lang="en-US" sz="2400" i="1" dirty="0" smtClean="0">
                <a:solidFill>
                  <a:prstClr val="black"/>
                </a:solidFill>
                <a:latin typeface="Calibri"/>
              </a:rPr>
              <a:t>bioinformatics at scale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” as part of courses they were designing. </a:t>
            </a:r>
            <a:r>
              <a:rPr lang="en-US" sz="2400" u="sng" dirty="0" smtClean="0">
                <a:solidFill>
                  <a:prstClr val="black"/>
                </a:solidFill>
                <a:latin typeface="Calibri"/>
              </a:rPr>
              <a:t>Owning infrastructure was not possible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(staff expertise, budget, data center space etc.)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Computational thinking had become central to our course work</a:t>
            </a:r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Amazon AWS ~2006, opportunity to </a:t>
            </a:r>
            <a:r>
              <a:rPr lang="en-US" sz="2400" u="sng" dirty="0" smtClean="0">
                <a:solidFill>
                  <a:prstClr val="black"/>
                </a:solidFill>
                <a:latin typeface="Calibri"/>
              </a:rPr>
              <a:t>use on demand resources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NSF funds iPlant 2008, opportunity to fill usability gap for cloud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>
              <a:lnSpc>
                <a:spcPct val="120000"/>
              </a:lnSpc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530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900" y="455334"/>
            <a:ext cx="8734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4FA6D8"/>
                </a:solidFill>
                <a:latin typeface="Calibri"/>
              </a:rPr>
              <a:t>Scaling users (and building communities)</a:t>
            </a:r>
            <a:endParaRPr lang="en-US" sz="4000" dirty="0" smtClean="0">
              <a:solidFill>
                <a:srgbClr val="4FA6D8"/>
              </a:solidFill>
              <a:latin typeface="Calibri"/>
            </a:endParaRPr>
          </a:p>
          <a:p>
            <a:endParaRPr lang="en-US" sz="4000" dirty="0">
              <a:solidFill>
                <a:srgbClr val="4FA6D8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98633"/>
            <a:ext cx="9055100" cy="800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Most lab have local/in-house computational expert(s):</a:t>
            </a:r>
          </a:p>
          <a:p>
            <a:pPr marL="1257300" lvl="2" indent="-342900"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Produces custom code, pipelines, investigates new methods</a:t>
            </a:r>
          </a:p>
          <a:p>
            <a:pPr marL="1257300" lvl="2" indent="-342900"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Teaches </a:t>
            </a:r>
            <a:r>
              <a:rPr lang="en-US" sz="2800" dirty="0">
                <a:solidFill>
                  <a:prstClr val="black"/>
                </a:solidFill>
              </a:rPr>
              <a:t>other how to use </a:t>
            </a:r>
            <a:r>
              <a:rPr lang="en-US" sz="2800" dirty="0" smtClean="0">
                <a:solidFill>
                  <a:prstClr val="black"/>
                </a:solidFill>
              </a:rPr>
              <a:t>them (Occasionally)</a:t>
            </a:r>
          </a:p>
          <a:p>
            <a:pPr marL="1257300" lvl="2" indent="-342900"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Victim </a:t>
            </a:r>
            <a:r>
              <a:rPr lang="en-US" sz="2800" dirty="0">
                <a:solidFill>
                  <a:prstClr val="black"/>
                </a:solidFill>
              </a:rPr>
              <a:t>of their own success (denial of service attacks on their availability</a:t>
            </a:r>
            <a:r>
              <a:rPr lang="en-US" sz="2800" dirty="0" smtClean="0">
                <a:solidFill>
                  <a:prstClr val="black"/>
                </a:solidFill>
              </a:rPr>
              <a:t>)</a:t>
            </a:r>
          </a:p>
          <a:p>
            <a:pPr marL="800100" lvl="1" indent="-342900"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External collaborators start sending data</a:t>
            </a:r>
          </a:p>
          <a:p>
            <a:pPr marL="1257300" lvl="2" indent="-342900"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Cannot install your custom code on their systems</a:t>
            </a:r>
          </a:p>
          <a:p>
            <a:pPr marL="800100" lvl="1" indent="-342900"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Faculty wanting to teach hands on topics (in courses and workshops) requiring complex application stacks</a:t>
            </a:r>
          </a:p>
          <a:p>
            <a:pPr marL="1257300" lvl="2" indent="-342900"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Cannot spend significant time s/w </a:t>
            </a:r>
            <a:r>
              <a:rPr lang="en-US" sz="2800" dirty="0" err="1" smtClean="0">
                <a:solidFill>
                  <a:prstClr val="black"/>
                </a:solidFill>
              </a:rPr>
              <a:t>instalation</a:t>
            </a:r>
            <a:r>
              <a:rPr lang="en-US" sz="2800" dirty="0" smtClean="0">
                <a:solidFill>
                  <a:prstClr val="black"/>
                </a:solidFill>
              </a:rPr>
              <a:t>  (taking time away from primary focus/science)</a:t>
            </a:r>
            <a:endParaRPr lang="en-US" sz="2800" dirty="0">
              <a:solidFill>
                <a:prstClr val="black"/>
              </a:solidFill>
            </a:endParaRPr>
          </a:p>
          <a:p>
            <a:pPr marL="1257300" lvl="2" indent="-342900">
              <a:buFont typeface="Arial"/>
              <a:buChar char="•"/>
            </a:pPr>
            <a:endParaRPr lang="en-US" sz="2800" dirty="0" smtClean="0">
              <a:solidFill>
                <a:prstClr val="black"/>
              </a:solidFill>
            </a:endParaRPr>
          </a:p>
          <a:p>
            <a:pPr marL="1257300" lvl="2" indent="-342900">
              <a:buFont typeface="Arial"/>
              <a:buChar char="•"/>
            </a:pPr>
            <a:endParaRPr lang="en-US" sz="2800" dirty="0">
              <a:solidFill>
                <a:prstClr val="black"/>
              </a:solidFill>
            </a:endParaRPr>
          </a:p>
          <a:p>
            <a:pPr marL="1257300" lvl="2" indent="-342900">
              <a:buFont typeface="Arial"/>
              <a:buChar char="•"/>
            </a:pPr>
            <a:endParaRPr lang="en-US" sz="2800" dirty="0" smtClean="0">
              <a:solidFill>
                <a:prstClr val="black"/>
              </a:solidFill>
              <a:latin typeface="Calibri"/>
            </a:endParaRPr>
          </a:p>
          <a:p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444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72900" y="358053"/>
            <a:ext cx="69275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err="1" smtClean="0">
                <a:solidFill>
                  <a:srgbClr val="03A4B8"/>
                </a:solidFill>
                <a:latin typeface="+mj-lt"/>
                <a:cs typeface="Calibri" pitchFamily="34" charset="0"/>
              </a:rPr>
              <a:t>CyVerse</a:t>
            </a:r>
            <a:r>
              <a:rPr lang="en-US" sz="3200" b="1" i="1" dirty="0" smtClean="0">
                <a:solidFill>
                  <a:srgbClr val="03A4B8"/>
                </a:solidFill>
                <a:latin typeface="+mj-lt"/>
                <a:cs typeface="Calibri" pitchFamily="34" charset="0"/>
              </a:rPr>
              <a:t>: What the users are looking for</a:t>
            </a:r>
            <a:endParaRPr lang="en-US" sz="3200" b="1" dirty="0">
              <a:solidFill>
                <a:srgbClr val="055C6B"/>
              </a:solidFill>
              <a:latin typeface="+mj-lt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800" y="883420"/>
            <a:ext cx="5873393" cy="58348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00" y="501112"/>
            <a:ext cx="6114570" cy="61663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099" y="421872"/>
            <a:ext cx="7246361" cy="6334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7000" y="384508"/>
            <a:ext cx="6521094" cy="63525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425700"/>
            <a:ext cx="9144000" cy="1985963"/>
          </a:xfrm>
          <a:prstGeom prst="rect">
            <a:avLst/>
          </a:prstGeom>
        </p:spPr>
      </p:pic>
      <p:pic>
        <p:nvPicPr>
          <p:cNvPr id="9" name="Picture 8" descr="Screen Shot 2016-05-25 at 6.57.29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41"/>
            <a:ext cx="9144000" cy="677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3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1612900"/>
            <a:ext cx="7467600" cy="4229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1333500"/>
            <a:ext cx="8636000" cy="48641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11200" y="445516"/>
            <a:ext cx="8521700" cy="766160"/>
          </a:xfrm>
          <a:prstGeom prst="rect">
            <a:avLst/>
          </a:prstGeom>
          <a:ln>
            <a:noFill/>
          </a:ln>
          <a:effectLst/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4FA6D8"/>
                </a:solidFill>
              </a:rPr>
              <a:t>Expectation </a:t>
            </a:r>
            <a:r>
              <a:rPr lang="en-US" sz="3600" dirty="0" smtClean="0">
                <a:solidFill>
                  <a:srgbClr val="4FA6D8"/>
                </a:solidFill>
              </a:rPr>
              <a:t>Management in the cloud </a:t>
            </a:r>
            <a:endParaRPr lang="en-US" sz="3600" dirty="0">
              <a:solidFill>
                <a:srgbClr val="4FA6D8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14" t="13981" r="-114" b="13949"/>
          <a:stretch/>
        </p:blipFill>
        <p:spPr>
          <a:xfrm>
            <a:off x="38363" y="1612900"/>
            <a:ext cx="907817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34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100" y="336947"/>
            <a:ext cx="85725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4FA6D8"/>
                </a:solidFill>
              </a:rPr>
              <a:t>Paradigm </a:t>
            </a:r>
            <a:r>
              <a:rPr lang="en-US" sz="3200" dirty="0">
                <a:solidFill>
                  <a:srgbClr val="4FA6D8"/>
                </a:solidFill>
              </a:rPr>
              <a:t>Shift </a:t>
            </a:r>
            <a:r>
              <a:rPr lang="en-US" sz="3200" dirty="0" smtClean="0">
                <a:solidFill>
                  <a:srgbClr val="4FA6D8"/>
                </a:solidFill>
              </a:rPr>
              <a:t>from Producer </a:t>
            </a:r>
            <a:r>
              <a:rPr lang="en-US" sz="3200" dirty="0">
                <a:solidFill>
                  <a:srgbClr val="4FA6D8"/>
                </a:solidFill>
              </a:rPr>
              <a:t>to </a:t>
            </a:r>
            <a:r>
              <a:rPr lang="en-US" sz="3200" b="1" u="sng" dirty="0">
                <a:solidFill>
                  <a:srgbClr val="FF5B68"/>
                </a:solidFill>
              </a:rPr>
              <a:t>User</a:t>
            </a:r>
            <a:r>
              <a:rPr lang="en-US" sz="3200" dirty="0">
                <a:solidFill>
                  <a:srgbClr val="4FA6D8"/>
                </a:solidFill>
              </a:rPr>
              <a:t> Innovation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927100"/>
            <a:ext cx="5473700" cy="5524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4200" y="6400800"/>
            <a:ext cx="8572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Open source book on his website &amp; MIT Courseware online </a:t>
            </a:r>
            <a:endParaRPr lang="en-US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094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900" y="455334"/>
            <a:ext cx="87341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4FA6D8"/>
                </a:solidFill>
                <a:latin typeface="Calibri"/>
              </a:rPr>
              <a:t>Empowering users: </a:t>
            </a:r>
            <a:r>
              <a:rPr lang="en-US" sz="4000" dirty="0" err="1" smtClean="0">
                <a:solidFill>
                  <a:srgbClr val="4FA6D8"/>
                </a:solidFill>
                <a:latin typeface="Calibri"/>
              </a:rPr>
              <a:t>CyVerse</a:t>
            </a:r>
            <a:r>
              <a:rPr lang="en-US" sz="4000" dirty="0" smtClean="0">
                <a:solidFill>
                  <a:srgbClr val="4FA6D8"/>
                </a:solidFill>
                <a:latin typeface="Calibri"/>
              </a:rPr>
              <a:t> Atmosphere</a:t>
            </a:r>
            <a:br>
              <a:rPr lang="en-US" sz="4000" dirty="0" smtClean="0">
                <a:solidFill>
                  <a:srgbClr val="4FA6D8"/>
                </a:solidFill>
                <a:latin typeface="Calibri"/>
              </a:rPr>
            </a:br>
            <a:r>
              <a:rPr lang="en-US" sz="4000" dirty="0" smtClean="0">
                <a:solidFill>
                  <a:srgbClr val="4FA6D8"/>
                </a:solidFill>
                <a:latin typeface="Calibri"/>
              </a:rPr>
              <a:t>(a managed cloud)</a:t>
            </a:r>
            <a:endParaRPr lang="en-US" sz="4000" dirty="0" smtClean="0">
              <a:solidFill>
                <a:srgbClr val="4FA6D8"/>
              </a:solidFill>
              <a:latin typeface="Calibri"/>
            </a:endParaRPr>
          </a:p>
          <a:p>
            <a:endParaRPr lang="en-US" sz="4000" dirty="0">
              <a:solidFill>
                <a:srgbClr val="4FA6D8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98633"/>
            <a:ext cx="90551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 typeface="Arial"/>
              <a:buChar char="•"/>
            </a:pPr>
            <a:endParaRPr lang="en-US" sz="2800" dirty="0">
              <a:solidFill>
                <a:prstClr val="black"/>
              </a:solidFill>
            </a:endParaRPr>
          </a:p>
          <a:p>
            <a:pPr marL="1257300" lvl="2" indent="-342900">
              <a:buFont typeface="Arial"/>
              <a:buChar char="•"/>
            </a:pPr>
            <a:endParaRPr lang="en-US" sz="2800" dirty="0" smtClean="0">
              <a:solidFill>
                <a:prstClr val="black"/>
              </a:solidFill>
              <a:latin typeface="Calibri"/>
            </a:endParaRPr>
          </a:p>
          <a:p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26" y="1397773"/>
            <a:ext cx="8830560" cy="36797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" name="Picture 4" descr="Screen Shot 2013-01-03 at 12.04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52" y="1298633"/>
            <a:ext cx="7502184" cy="4795265"/>
          </a:xfrm>
          <a:prstGeom prst="rect">
            <a:avLst/>
          </a:prstGeom>
        </p:spPr>
      </p:pic>
      <p:pic>
        <p:nvPicPr>
          <p:cNvPr id="6" name="Picture 5" descr="Screen Shot 2016-07-11 at 4.51.2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52" y="1187544"/>
            <a:ext cx="7391400" cy="5479956"/>
          </a:xfrm>
          <a:prstGeom prst="rect">
            <a:avLst/>
          </a:prstGeom>
        </p:spPr>
      </p:pic>
      <p:pic>
        <p:nvPicPr>
          <p:cNvPr id="7" name="Picture 6" descr="Screen Shot 2016-07-11 at 5.01.23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219200"/>
            <a:ext cx="8001000" cy="49403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82122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18288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4FA6D8"/>
                </a:solidFill>
              </a:rPr>
              <a:t>Cloud Computing</a:t>
            </a:r>
            <a:endParaRPr lang="en-US" dirty="0">
              <a:solidFill>
                <a:srgbClr val="4FA6D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8086"/>
            <a:ext cx="8229600" cy="5238074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Not a singular technology component</a:t>
            </a:r>
          </a:p>
          <a:p>
            <a:r>
              <a:rPr lang="en-US" dirty="0" smtClean="0"/>
              <a:t>Not a black box or alien technology</a:t>
            </a:r>
          </a:p>
          <a:p>
            <a:r>
              <a:rPr lang="en-US" dirty="0" smtClean="0"/>
              <a:t>Not a “elixir of scalability”, “panacea for Big Data” etc.</a:t>
            </a:r>
          </a:p>
          <a:p>
            <a:r>
              <a:rPr lang="en-US" dirty="0" smtClean="0"/>
              <a:t>It cannot keep growing and scaling without planning (and architecting your application)</a:t>
            </a:r>
          </a:p>
          <a:p>
            <a:r>
              <a:rPr lang="en-US" dirty="0" smtClean="0"/>
              <a:t>Unfortunate victim of marketing hype</a:t>
            </a:r>
          </a:p>
          <a:p>
            <a:r>
              <a:rPr lang="en-US" dirty="0" smtClean="0"/>
              <a:t>Further complicated by use of jargon, TLA, private cloud, community cloud, hybrid cloud …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1968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34109</TotalTime>
  <Words>931</Words>
  <Application>Microsoft Macintosh PowerPoint</Application>
  <PresentationFormat>On-screen Show (4:3)</PresentationFormat>
  <Paragraphs>138</Paragraphs>
  <Slides>18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Cloud Computing</vt:lpstr>
      <vt:lpstr>What is cloud computing ?</vt:lpstr>
      <vt:lpstr>Cloud Computing…is</vt:lpstr>
      <vt:lpstr>PowerPoint Presentation</vt:lpstr>
      <vt:lpstr>PowerPoint Presentation</vt:lpstr>
      <vt:lpstr>Cloud Computing Zen</vt:lpstr>
      <vt:lpstr>Applied Cyberinfrastructure Concepts</vt:lpstr>
      <vt:lpstr>Project based Learning</vt:lpstr>
      <vt:lpstr>PowerPoint Presentation</vt:lpstr>
      <vt:lpstr>PowerPoint Presentation</vt:lpstr>
    </vt:vector>
  </TitlesOfParts>
  <Company>Univ. of Arizona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Managing and Empowering the Research Data Life Cycle:  Building Global Communities through Shared Computational Infrastructure</dc:title>
  <dc:creator>Antin Parker</dc:creator>
  <cp:lastModifiedBy>Nirav Merchant</cp:lastModifiedBy>
  <cp:revision>479</cp:revision>
  <dcterms:created xsi:type="dcterms:W3CDTF">2016-02-09T04:17:18Z</dcterms:created>
  <dcterms:modified xsi:type="dcterms:W3CDTF">2016-07-11T14:07:52Z</dcterms:modified>
</cp:coreProperties>
</file>