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72" r:id="rId3"/>
    <p:sldId id="318" r:id="rId4"/>
    <p:sldId id="366" r:id="rId5"/>
    <p:sldId id="319" r:id="rId6"/>
    <p:sldId id="332" r:id="rId7"/>
    <p:sldId id="334" r:id="rId8"/>
    <p:sldId id="335" r:id="rId9"/>
    <p:sldId id="369" r:id="rId10"/>
    <p:sldId id="339" r:id="rId11"/>
    <p:sldId id="367" r:id="rId12"/>
    <p:sldId id="353" r:id="rId13"/>
    <p:sldId id="370" r:id="rId14"/>
    <p:sldId id="371" r:id="rId15"/>
    <p:sldId id="35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3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5345" autoAdjust="0"/>
  </p:normalViewPr>
  <p:slideViewPr>
    <p:cSldViewPr snapToGrid="0" showGuides="1">
      <p:cViewPr>
        <p:scale>
          <a:sx n="99" d="100"/>
          <a:sy n="99" d="100"/>
        </p:scale>
        <p:origin x="552" y="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63A223-93A7-2342-A70A-A73132F511C1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D6A813-E11F-C944-8D76-AAB8441002E2}">
      <dgm:prSet phldrT="[Text]" custT="1"/>
      <dgm:spPr/>
      <dgm:t>
        <a:bodyPr/>
        <a:lstStyle/>
        <a:p>
          <a:r>
            <a:rPr lang="en-US" sz="1800" dirty="0" smtClean="0"/>
            <a:t>Discovery of Educational Resources</a:t>
          </a:r>
        </a:p>
        <a:p>
          <a:r>
            <a:rPr lang="en-US" sz="1800" dirty="0" smtClean="0">
              <a:solidFill>
                <a:srgbClr val="FFFFFF"/>
              </a:solidFill>
            </a:rPr>
            <a:t>BD2K Training Coordination Center</a:t>
          </a:r>
          <a:endParaRPr lang="en-US" sz="1800" dirty="0">
            <a:solidFill>
              <a:srgbClr val="FFFFFF"/>
            </a:solidFill>
          </a:endParaRPr>
        </a:p>
      </dgm:t>
    </dgm:pt>
    <dgm:pt modelId="{8B739A1C-D6A9-964D-BDBE-53ED55448B77}" type="parTrans" cxnId="{7E07B0FE-B242-FA4C-B53F-80287E2C2490}">
      <dgm:prSet/>
      <dgm:spPr/>
      <dgm:t>
        <a:bodyPr/>
        <a:lstStyle/>
        <a:p>
          <a:endParaRPr lang="en-US"/>
        </a:p>
      </dgm:t>
    </dgm:pt>
    <dgm:pt modelId="{88C814F1-B699-694D-98E1-18AE08AC01DA}" type="sibTrans" cxnId="{7E07B0FE-B242-FA4C-B53F-80287E2C2490}">
      <dgm:prSet/>
      <dgm:spPr/>
      <dgm:t>
        <a:bodyPr/>
        <a:lstStyle/>
        <a:p>
          <a:endParaRPr lang="en-US"/>
        </a:p>
      </dgm:t>
    </dgm:pt>
    <dgm:pt modelId="{2EA67000-369F-194B-B145-21D38B88DD2A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Strengthening a diverse biomedical workforce to utilize data science </a:t>
          </a:r>
        </a:p>
        <a:p>
          <a:r>
            <a:rPr lang="en-US" sz="2000" dirty="0" smtClean="0">
              <a:solidFill>
                <a:schemeClr val="bg1"/>
              </a:solidFill>
            </a:rPr>
            <a:t>BD2K funding of Short Courses and Open Educational Resources</a:t>
          </a:r>
        </a:p>
      </dgm:t>
    </dgm:pt>
    <dgm:pt modelId="{8A21E58C-8FD4-F845-A15C-E07D09F09D34}" type="parTrans" cxnId="{3B80CE0B-F5DE-4744-9CAF-5716BD5C0B3D}">
      <dgm:prSet/>
      <dgm:spPr/>
      <dgm:t>
        <a:bodyPr/>
        <a:lstStyle/>
        <a:p>
          <a:endParaRPr lang="en-US"/>
        </a:p>
      </dgm:t>
    </dgm:pt>
    <dgm:pt modelId="{212247B3-C333-FF42-B363-26FFCAC8B046}" type="sibTrans" cxnId="{3B80CE0B-F5DE-4744-9CAF-5716BD5C0B3D}">
      <dgm:prSet/>
      <dgm:spPr/>
      <dgm:t>
        <a:bodyPr/>
        <a:lstStyle/>
        <a:p>
          <a:endParaRPr lang="en-US"/>
        </a:p>
      </dgm:t>
    </dgm:pt>
    <dgm:pt modelId="{55AED7D7-967C-0743-9AD0-E73066471973}">
      <dgm:prSet phldrT="[Text]" custT="1"/>
      <dgm:spPr/>
      <dgm:t>
        <a:bodyPr/>
        <a:lstStyle/>
        <a:p>
          <a:r>
            <a:rPr lang="en-US" sz="2000" dirty="0" smtClean="0">
              <a:solidFill>
                <a:srgbClr val="000000"/>
              </a:solidFill>
            </a:rPr>
            <a:t>Building a diverse workforce in biomedical data science</a:t>
          </a:r>
          <a:r>
            <a:rPr lang="en-US" sz="2000" dirty="0" smtClean="0"/>
            <a:t> </a:t>
          </a:r>
        </a:p>
        <a:p>
          <a:r>
            <a:rPr lang="en-US" sz="2000" dirty="0" smtClean="0">
              <a:solidFill>
                <a:srgbClr val="FFFFFF"/>
              </a:solidFill>
            </a:rPr>
            <a:t>BD2K Training programs  and Individual Career Awards</a:t>
          </a:r>
          <a:endParaRPr lang="en-US" sz="2000" dirty="0">
            <a:solidFill>
              <a:srgbClr val="FFFFFF"/>
            </a:solidFill>
          </a:endParaRPr>
        </a:p>
      </dgm:t>
    </dgm:pt>
    <dgm:pt modelId="{6826FB3D-B936-E849-8C84-70603CB192D9}" type="parTrans" cxnId="{03AF0CEB-015F-384F-A95E-1686011E6CF3}">
      <dgm:prSet/>
      <dgm:spPr/>
      <dgm:t>
        <a:bodyPr/>
        <a:lstStyle/>
        <a:p>
          <a:endParaRPr lang="en-US"/>
        </a:p>
      </dgm:t>
    </dgm:pt>
    <dgm:pt modelId="{99DDE1E3-6A1E-7444-8881-6A34704B7294}" type="sibTrans" cxnId="{03AF0CEB-015F-384F-A95E-1686011E6CF3}">
      <dgm:prSet/>
      <dgm:spPr/>
      <dgm:t>
        <a:bodyPr/>
        <a:lstStyle/>
        <a:p>
          <a:endParaRPr lang="en-US"/>
        </a:p>
      </dgm:t>
    </dgm:pt>
    <dgm:pt modelId="{55BB6D5F-80E5-4549-91CA-CFACA634344E}">
      <dgm:prSet phldrT="[Text]" custT="1"/>
      <dgm:spPr/>
      <dgm:t>
        <a:bodyPr/>
        <a:lstStyle/>
        <a:p>
          <a:r>
            <a:rPr lang="en-US" sz="2000" dirty="0" smtClean="0">
              <a:solidFill>
                <a:srgbClr val="000000"/>
              </a:solidFill>
            </a:rPr>
            <a:t>Fostering Collaborations</a:t>
          </a:r>
        </a:p>
        <a:p>
          <a:r>
            <a:rPr lang="en-US" sz="2000" dirty="0" smtClean="0">
              <a:solidFill>
                <a:srgbClr val="FFFFFF"/>
              </a:solidFill>
            </a:rPr>
            <a:t>BD2K Training Coordination Center,   NSF/NIH IDEAs Lab</a:t>
          </a:r>
        </a:p>
      </dgm:t>
    </dgm:pt>
    <dgm:pt modelId="{53B58BBA-994B-814B-9182-ED318E3AE96C}" type="parTrans" cxnId="{CAC3A68D-58E0-1C4E-BFA0-CFC870FA2199}">
      <dgm:prSet/>
      <dgm:spPr/>
      <dgm:t>
        <a:bodyPr/>
        <a:lstStyle/>
        <a:p>
          <a:endParaRPr lang="en-US"/>
        </a:p>
      </dgm:t>
    </dgm:pt>
    <dgm:pt modelId="{96E00B36-62CF-214E-8D86-1D41DE80412D}" type="sibTrans" cxnId="{CAC3A68D-58E0-1C4E-BFA0-CFC870FA2199}">
      <dgm:prSet/>
      <dgm:spPr/>
      <dgm:t>
        <a:bodyPr/>
        <a:lstStyle/>
        <a:p>
          <a:endParaRPr lang="en-US"/>
        </a:p>
      </dgm:t>
    </dgm:pt>
    <dgm:pt modelId="{1A44804E-29A5-754B-BB83-3C7E96A24E2E}">
      <dgm:prSet phldrT="[Text]" custT="1"/>
      <dgm:spPr/>
      <dgm:t>
        <a:bodyPr/>
        <a:lstStyle/>
        <a:p>
          <a:r>
            <a:rPr lang="en-US" sz="2000" dirty="0" smtClean="0">
              <a:solidFill>
                <a:srgbClr val="000000"/>
              </a:solidFill>
            </a:rPr>
            <a:t>Expanding NIH Data Science Workforce Development Center</a:t>
          </a:r>
        </a:p>
        <a:p>
          <a:r>
            <a:rPr lang="en-US" sz="2000" dirty="0" smtClean="0">
              <a:solidFill>
                <a:srgbClr val="FFFFFF"/>
              </a:solidFill>
            </a:rPr>
            <a:t>Local courses, e.g. Software Carpentry</a:t>
          </a:r>
          <a:endParaRPr lang="en-US" sz="2000" dirty="0">
            <a:solidFill>
              <a:srgbClr val="FFFFFF"/>
            </a:solidFill>
          </a:endParaRPr>
        </a:p>
      </dgm:t>
    </dgm:pt>
    <dgm:pt modelId="{6CD5A1EF-D789-AF42-AA05-2CA9A17F457E}" type="parTrans" cxnId="{FD5834F2-C1BC-174B-B030-A31AE7B476A5}">
      <dgm:prSet/>
      <dgm:spPr/>
      <dgm:t>
        <a:bodyPr/>
        <a:lstStyle/>
        <a:p>
          <a:endParaRPr lang="en-US"/>
        </a:p>
      </dgm:t>
    </dgm:pt>
    <dgm:pt modelId="{16F51A5C-AED2-4B40-AF30-299CABEFE3ED}" type="sibTrans" cxnId="{FD5834F2-C1BC-174B-B030-A31AE7B476A5}">
      <dgm:prSet/>
      <dgm:spPr/>
      <dgm:t>
        <a:bodyPr/>
        <a:lstStyle/>
        <a:p>
          <a:endParaRPr lang="en-US"/>
        </a:p>
      </dgm:t>
    </dgm:pt>
    <dgm:pt modelId="{D3ECEA8E-7D1E-D54A-8DA0-E213B4C302A1}" type="pres">
      <dgm:prSet presAssocID="{E163A223-93A7-2342-A70A-A73132F511C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A14EF4-9DFF-DA46-9562-9B814E503D22}" type="pres">
      <dgm:prSet presAssocID="{E163A223-93A7-2342-A70A-A73132F511C1}" presName="matrix" presStyleCnt="0"/>
      <dgm:spPr/>
    </dgm:pt>
    <dgm:pt modelId="{089E71E3-E2FE-B248-9267-B4CA3A275EBF}" type="pres">
      <dgm:prSet presAssocID="{E163A223-93A7-2342-A70A-A73132F511C1}" presName="tile1" presStyleLbl="node1" presStyleIdx="0" presStyleCnt="4" custLinFactNeighborX="0"/>
      <dgm:spPr/>
      <dgm:t>
        <a:bodyPr/>
        <a:lstStyle/>
        <a:p>
          <a:endParaRPr lang="en-US"/>
        </a:p>
      </dgm:t>
    </dgm:pt>
    <dgm:pt modelId="{D5332188-1F30-C64C-8A35-ED483FCB96C3}" type="pres">
      <dgm:prSet presAssocID="{E163A223-93A7-2342-A70A-A73132F511C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41542-B548-2F46-AFFB-2ABB8F07527B}" type="pres">
      <dgm:prSet presAssocID="{E163A223-93A7-2342-A70A-A73132F511C1}" presName="tile2" presStyleLbl="node1" presStyleIdx="1" presStyleCnt="4" custLinFactNeighborY="-1979"/>
      <dgm:spPr/>
      <dgm:t>
        <a:bodyPr/>
        <a:lstStyle/>
        <a:p>
          <a:endParaRPr lang="en-US"/>
        </a:p>
      </dgm:t>
    </dgm:pt>
    <dgm:pt modelId="{D3923D31-BF09-6D45-B023-E1373CDDEF81}" type="pres">
      <dgm:prSet presAssocID="{E163A223-93A7-2342-A70A-A73132F511C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A622DD-542E-DD42-8203-4D4FEEB7F238}" type="pres">
      <dgm:prSet presAssocID="{E163A223-93A7-2342-A70A-A73132F511C1}" presName="tile3" presStyleLbl="node1" presStyleIdx="2" presStyleCnt="4"/>
      <dgm:spPr/>
      <dgm:t>
        <a:bodyPr/>
        <a:lstStyle/>
        <a:p>
          <a:endParaRPr lang="en-US"/>
        </a:p>
      </dgm:t>
    </dgm:pt>
    <dgm:pt modelId="{F9517A71-28D6-DD48-B22D-DF313ED42148}" type="pres">
      <dgm:prSet presAssocID="{E163A223-93A7-2342-A70A-A73132F511C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39BAEA-42BA-9144-9FAC-294BB8391924}" type="pres">
      <dgm:prSet presAssocID="{E163A223-93A7-2342-A70A-A73132F511C1}" presName="tile4" presStyleLbl="node1" presStyleIdx="3" presStyleCnt="4" custLinFactNeighborX="0" custLinFactNeighborY="0"/>
      <dgm:spPr/>
      <dgm:t>
        <a:bodyPr/>
        <a:lstStyle/>
        <a:p>
          <a:endParaRPr lang="en-US"/>
        </a:p>
      </dgm:t>
    </dgm:pt>
    <dgm:pt modelId="{9A882EFF-B17D-0B40-922A-7EB54865FA2D}" type="pres">
      <dgm:prSet presAssocID="{E163A223-93A7-2342-A70A-A73132F511C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6A622-7FA6-B044-A4DF-8DD0911773F0}" type="pres">
      <dgm:prSet presAssocID="{E163A223-93A7-2342-A70A-A73132F511C1}" presName="centerTile" presStyleLbl="fgShp" presStyleIdx="0" presStyleCnt="1" custScaleX="213489" custScaleY="78778" custLinFactNeighborX="759" custLinFactNeighborY="240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20AF4802-2DB3-264B-9821-14077EA0FDFA}" type="presOf" srcId="{1A44804E-29A5-754B-BB83-3C7E96A24E2E}" destId="{F439BAEA-42BA-9144-9FAC-294BB8391924}" srcOrd="0" destOrd="0" presId="urn:microsoft.com/office/officeart/2005/8/layout/matrix1"/>
    <dgm:cxn modelId="{A96FA6FE-56F8-4242-8E18-1F339F4DC930}" type="presOf" srcId="{55BB6D5F-80E5-4549-91CA-CFACA634344E}" destId="{F9517A71-28D6-DD48-B22D-DF313ED42148}" srcOrd="1" destOrd="0" presId="urn:microsoft.com/office/officeart/2005/8/layout/matrix1"/>
    <dgm:cxn modelId="{CAC3A68D-58E0-1C4E-BFA0-CFC870FA2199}" srcId="{41D6A813-E11F-C944-8D76-AAB8441002E2}" destId="{55BB6D5F-80E5-4549-91CA-CFACA634344E}" srcOrd="2" destOrd="0" parTransId="{53B58BBA-994B-814B-9182-ED318E3AE96C}" sibTransId="{96E00B36-62CF-214E-8D86-1D41DE80412D}"/>
    <dgm:cxn modelId="{69B79097-2938-E44D-9B83-BABD0FA1F2AC}" type="presOf" srcId="{E163A223-93A7-2342-A70A-A73132F511C1}" destId="{D3ECEA8E-7D1E-D54A-8DA0-E213B4C302A1}" srcOrd="0" destOrd="0" presId="urn:microsoft.com/office/officeart/2005/8/layout/matrix1"/>
    <dgm:cxn modelId="{362514A6-242C-6D48-A0F5-5B37EC7F94C5}" type="presOf" srcId="{55BB6D5F-80E5-4549-91CA-CFACA634344E}" destId="{8CA622DD-542E-DD42-8203-4D4FEEB7F238}" srcOrd="0" destOrd="0" presId="urn:microsoft.com/office/officeart/2005/8/layout/matrix1"/>
    <dgm:cxn modelId="{FD5834F2-C1BC-174B-B030-A31AE7B476A5}" srcId="{41D6A813-E11F-C944-8D76-AAB8441002E2}" destId="{1A44804E-29A5-754B-BB83-3C7E96A24E2E}" srcOrd="3" destOrd="0" parTransId="{6CD5A1EF-D789-AF42-AA05-2CA9A17F457E}" sibTransId="{16F51A5C-AED2-4B40-AF30-299CABEFE3ED}"/>
    <dgm:cxn modelId="{14BAB7BA-A442-AA49-8409-88C4F6E6EFE3}" type="presOf" srcId="{1A44804E-29A5-754B-BB83-3C7E96A24E2E}" destId="{9A882EFF-B17D-0B40-922A-7EB54865FA2D}" srcOrd="1" destOrd="0" presId="urn:microsoft.com/office/officeart/2005/8/layout/matrix1"/>
    <dgm:cxn modelId="{8FD47A86-8211-694F-9E6E-D60FBB7C83EC}" type="presOf" srcId="{55AED7D7-967C-0743-9AD0-E73066471973}" destId="{D3923D31-BF09-6D45-B023-E1373CDDEF81}" srcOrd="1" destOrd="0" presId="urn:microsoft.com/office/officeart/2005/8/layout/matrix1"/>
    <dgm:cxn modelId="{4B0A5E2A-1B52-3A45-B284-1F5565B3DC4E}" type="presOf" srcId="{2EA67000-369F-194B-B145-21D38B88DD2A}" destId="{089E71E3-E2FE-B248-9267-B4CA3A275EBF}" srcOrd="0" destOrd="0" presId="urn:microsoft.com/office/officeart/2005/8/layout/matrix1"/>
    <dgm:cxn modelId="{3B80CE0B-F5DE-4744-9CAF-5716BD5C0B3D}" srcId="{41D6A813-E11F-C944-8D76-AAB8441002E2}" destId="{2EA67000-369F-194B-B145-21D38B88DD2A}" srcOrd="0" destOrd="0" parTransId="{8A21E58C-8FD4-F845-A15C-E07D09F09D34}" sibTransId="{212247B3-C333-FF42-B363-26FFCAC8B046}"/>
    <dgm:cxn modelId="{866728A5-3D6F-3B4F-A1F5-6415EC248048}" type="presOf" srcId="{55AED7D7-967C-0743-9AD0-E73066471973}" destId="{14D41542-B548-2F46-AFFB-2ABB8F07527B}" srcOrd="0" destOrd="0" presId="urn:microsoft.com/office/officeart/2005/8/layout/matrix1"/>
    <dgm:cxn modelId="{03AF0CEB-015F-384F-A95E-1686011E6CF3}" srcId="{41D6A813-E11F-C944-8D76-AAB8441002E2}" destId="{55AED7D7-967C-0743-9AD0-E73066471973}" srcOrd="1" destOrd="0" parTransId="{6826FB3D-B936-E849-8C84-70603CB192D9}" sibTransId="{99DDE1E3-6A1E-7444-8881-6A34704B7294}"/>
    <dgm:cxn modelId="{FA21CF24-7717-1944-AC4C-04571EA07CF6}" type="presOf" srcId="{2EA67000-369F-194B-B145-21D38B88DD2A}" destId="{D5332188-1F30-C64C-8A35-ED483FCB96C3}" srcOrd="1" destOrd="0" presId="urn:microsoft.com/office/officeart/2005/8/layout/matrix1"/>
    <dgm:cxn modelId="{7E07B0FE-B242-FA4C-B53F-80287E2C2490}" srcId="{E163A223-93A7-2342-A70A-A73132F511C1}" destId="{41D6A813-E11F-C944-8D76-AAB8441002E2}" srcOrd="0" destOrd="0" parTransId="{8B739A1C-D6A9-964D-BDBE-53ED55448B77}" sibTransId="{88C814F1-B699-694D-98E1-18AE08AC01DA}"/>
    <dgm:cxn modelId="{FC56FB97-2E32-424E-9D87-3D20727E9A5C}" type="presOf" srcId="{41D6A813-E11F-C944-8D76-AAB8441002E2}" destId="{1896A622-7FA6-B044-A4DF-8DD0911773F0}" srcOrd="0" destOrd="0" presId="urn:microsoft.com/office/officeart/2005/8/layout/matrix1"/>
    <dgm:cxn modelId="{D75FBF68-E4D0-DA43-B547-F40E70E3317B}" type="presParOf" srcId="{D3ECEA8E-7D1E-D54A-8DA0-E213B4C302A1}" destId="{94A14EF4-9DFF-DA46-9562-9B814E503D22}" srcOrd="0" destOrd="0" presId="urn:microsoft.com/office/officeart/2005/8/layout/matrix1"/>
    <dgm:cxn modelId="{E6312FE8-B3E2-F549-BB01-102F36FEC451}" type="presParOf" srcId="{94A14EF4-9DFF-DA46-9562-9B814E503D22}" destId="{089E71E3-E2FE-B248-9267-B4CA3A275EBF}" srcOrd="0" destOrd="0" presId="urn:microsoft.com/office/officeart/2005/8/layout/matrix1"/>
    <dgm:cxn modelId="{D1AE28FA-B484-1C4C-BF4B-DD1396597E3A}" type="presParOf" srcId="{94A14EF4-9DFF-DA46-9562-9B814E503D22}" destId="{D5332188-1F30-C64C-8A35-ED483FCB96C3}" srcOrd="1" destOrd="0" presId="urn:microsoft.com/office/officeart/2005/8/layout/matrix1"/>
    <dgm:cxn modelId="{8C3401CE-3D3C-824C-9DFD-EE2B96D5A845}" type="presParOf" srcId="{94A14EF4-9DFF-DA46-9562-9B814E503D22}" destId="{14D41542-B548-2F46-AFFB-2ABB8F07527B}" srcOrd="2" destOrd="0" presId="urn:microsoft.com/office/officeart/2005/8/layout/matrix1"/>
    <dgm:cxn modelId="{CF519E1B-DE0B-2B4F-8F2D-270856C560CB}" type="presParOf" srcId="{94A14EF4-9DFF-DA46-9562-9B814E503D22}" destId="{D3923D31-BF09-6D45-B023-E1373CDDEF81}" srcOrd="3" destOrd="0" presId="urn:microsoft.com/office/officeart/2005/8/layout/matrix1"/>
    <dgm:cxn modelId="{4E3B0684-EE4F-544E-B5B3-5F1DFF3714E7}" type="presParOf" srcId="{94A14EF4-9DFF-DA46-9562-9B814E503D22}" destId="{8CA622DD-542E-DD42-8203-4D4FEEB7F238}" srcOrd="4" destOrd="0" presId="urn:microsoft.com/office/officeart/2005/8/layout/matrix1"/>
    <dgm:cxn modelId="{78B4A37F-3D3F-E444-BC61-31893FCFEB38}" type="presParOf" srcId="{94A14EF4-9DFF-DA46-9562-9B814E503D22}" destId="{F9517A71-28D6-DD48-B22D-DF313ED42148}" srcOrd="5" destOrd="0" presId="urn:microsoft.com/office/officeart/2005/8/layout/matrix1"/>
    <dgm:cxn modelId="{62512000-CED1-6348-A233-9F96B2F2BA6D}" type="presParOf" srcId="{94A14EF4-9DFF-DA46-9562-9B814E503D22}" destId="{F439BAEA-42BA-9144-9FAC-294BB8391924}" srcOrd="6" destOrd="0" presId="urn:microsoft.com/office/officeart/2005/8/layout/matrix1"/>
    <dgm:cxn modelId="{68D2FFA4-7BFB-1C45-81DE-DB56CAA2AC9D}" type="presParOf" srcId="{94A14EF4-9DFF-DA46-9562-9B814E503D22}" destId="{9A882EFF-B17D-0B40-922A-7EB54865FA2D}" srcOrd="7" destOrd="0" presId="urn:microsoft.com/office/officeart/2005/8/layout/matrix1"/>
    <dgm:cxn modelId="{D83F6D1D-45D1-7545-8666-6E2E10B901AA}" type="presParOf" srcId="{D3ECEA8E-7D1E-D54A-8DA0-E213B4C302A1}" destId="{1896A622-7FA6-B044-A4DF-8DD0911773F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E71E3-E2FE-B248-9267-B4CA3A275EBF}">
      <dsp:nvSpPr>
        <dsp:cNvPr id="0" name=""/>
        <dsp:cNvSpPr/>
      </dsp:nvSpPr>
      <dsp:spPr>
        <a:xfrm rot="16200000">
          <a:off x="376562" y="-376562"/>
          <a:ext cx="2346157" cy="3099282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Strengthening a diverse biomedical workforce to utilize data science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bg1"/>
              </a:solidFill>
            </a:rPr>
            <a:t>BD2K funding of Short Courses and Open Educational Resources</a:t>
          </a:r>
        </a:p>
      </dsp:txBody>
      <dsp:txXfrm rot="5400000">
        <a:off x="-1" y="1"/>
        <a:ext cx="3099282" cy="1759618"/>
      </dsp:txXfrm>
    </dsp:sp>
    <dsp:sp modelId="{14D41542-B548-2F46-AFFB-2ABB8F07527B}">
      <dsp:nvSpPr>
        <dsp:cNvPr id="0" name=""/>
        <dsp:cNvSpPr/>
      </dsp:nvSpPr>
      <dsp:spPr>
        <a:xfrm>
          <a:off x="3099282" y="0"/>
          <a:ext cx="3099282" cy="2346157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Building a diverse workforce in biomedical data science</a:t>
          </a:r>
          <a:r>
            <a:rPr lang="en-US" sz="2000" kern="120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FFFF"/>
              </a:solidFill>
            </a:rPr>
            <a:t>BD2K Training programs  and Individual Career Awards</a:t>
          </a:r>
          <a:endParaRPr lang="en-US" sz="2000" kern="1200" dirty="0">
            <a:solidFill>
              <a:srgbClr val="FFFFFF"/>
            </a:solidFill>
          </a:endParaRPr>
        </a:p>
      </dsp:txBody>
      <dsp:txXfrm>
        <a:off x="3099282" y="0"/>
        <a:ext cx="3099282" cy="1759618"/>
      </dsp:txXfrm>
    </dsp:sp>
    <dsp:sp modelId="{8CA622DD-542E-DD42-8203-4D4FEEB7F238}">
      <dsp:nvSpPr>
        <dsp:cNvPr id="0" name=""/>
        <dsp:cNvSpPr/>
      </dsp:nvSpPr>
      <dsp:spPr>
        <a:xfrm rot="10800000">
          <a:off x="0" y="2346157"/>
          <a:ext cx="3099282" cy="2346157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Fostering Collaborations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FFFF"/>
              </a:solidFill>
            </a:rPr>
            <a:t>BD2K Training Coordination Center,   NSF/NIH IDEAs Lab</a:t>
          </a:r>
        </a:p>
      </dsp:txBody>
      <dsp:txXfrm rot="10800000">
        <a:off x="0" y="2932696"/>
        <a:ext cx="3099282" cy="1759618"/>
      </dsp:txXfrm>
    </dsp:sp>
    <dsp:sp modelId="{F439BAEA-42BA-9144-9FAC-294BB8391924}">
      <dsp:nvSpPr>
        <dsp:cNvPr id="0" name=""/>
        <dsp:cNvSpPr/>
      </dsp:nvSpPr>
      <dsp:spPr>
        <a:xfrm rot="5400000">
          <a:off x="3475844" y="1969595"/>
          <a:ext cx="2346157" cy="3099282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Expanding NIH Data Science Workforce Development Center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FFFF"/>
              </a:solidFill>
            </a:rPr>
            <a:t>Local courses, e.g. Software Carpentry</a:t>
          </a:r>
          <a:endParaRPr lang="en-US" sz="2000" kern="1200" dirty="0">
            <a:solidFill>
              <a:srgbClr val="FFFFFF"/>
            </a:solidFill>
          </a:endParaRPr>
        </a:p>
      </dsp:txBody>
      <dsp:txXfrm rot="-5400000">
        <a:off x="3099281" y="2932696"/>
        <a:ext cx="3099282" cy="1759618"/>
      </dsp:txXfrm>
    </dsp:sp>
    <dsp:sp modelId="{1896A622-7FA6-B044-A4DF-8DD0911773F0}">
      <dsp:nvSpPr>
        <dsp:cNvPr id="0" name=""/>
        <dsp:cNvSpPr/>
      </dsp:nvSpPr>
      <dsp:spPr>
        <a:xfrm>
          <a:off x="1128408" y="1912317"/>
          <a:ext cx="3969975" cy="924127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Discovery of Educational Resources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FF"/>
              </a:solidFill>
            </a:rPr>
            <a:t>BD2K Training Coordination Center</a:t>
          </a:r>
          <a:endParaRPr lang="en-US" sz="1800" kern="1200" dirty="0">
            <a:solidFill>
              <a:srgbClr val="FFFFFF"/>
            </a:solidFill>
          </a:endParaRPr>
        </a:p>
      </dsp:txBody>
      <dsp:txXfrm>
        <a:off x="1173520" y="1957429"/>
        <a:ext cx="3879751" cy="833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0CB5B-2A01-8140-9C83-891D7ADCA008}" type="datetimeFigureOut">
              <a:rPr lang="en-US" smtClean="0"/>
              <a:t>7/9/16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267FA-4583-F348-8231-8A17D2475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8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Framework helps visualize</a:t>
            </a:r>
            <a:r>
              <a:rPr lang="en-US" baseline="0" dirty="0" smtClean="0"/>
              <a:t> the concept of the platform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267FA-4583-F348-8231-8A17D24751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43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C9F13-F9B1-4A4B-B8FD-FDAACEE95B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81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Short term: produce a searchable catalog of physical and virtual courses; Funding diversity awards to work with BD2K Centers; Expand IRP training started Jan 2015 e.g. Software carpentry and Train the trainers</a:t>
            </a:r>
          </a:p>
          <a:p>
            <a:endParaRPr lang="en-US" altLang="en-US">
              <a:ea typeface="ＭＳ Ｐゴシック" charset="-128"/>
            </a:endParaRPr>
          </a:p>
          <a:p>
            <a:r>
              <a:rPr lang="en-US" altLang="en-US">
                <a:ea typeface="ＭＳ Ｐゴシック" charset="-128"/>
              </a:rPr>
              <a:t>Long term: evaluation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782B1DE-DE70-0E4B-9AAA-633C3518C5FA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00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079965" y="3844200"/>
            <a:ext cx="4153989" cy="1325563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5643154" y="772882"/>
            <a:ext cx="104502" cy="2011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847806" y="1382482"/>
            <a:ext cx="104502" cy="20116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052458" y="909725"/>
            <a:ext cx="104502" cy="20116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6257110" y="1214525"/>
            <a:ext cx="104501" cy="20116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509659" y="909725"/>
            <a:ext cx="104501" cy="20116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4079734" y="4856163"/>
            <a:ext cx="4154855" cy="954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49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7873586" y="2113378"/>
            <a:ext cx="3573906" cy="29230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253583" y="2069421"/>
            <a:ext cx="3583899" cy="29670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4068581" y="2113379"/>
            <a:ext cx="3573906" cy="29230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9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allAtOnce"/>
      <p:bldP spid="3" grpId="0"/>
      <p:bldP spid="7" grpId="0" build="allAtOnce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253583" y="3867462"/>
            <a:ext cx="11543676" cy="193349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253583" y="1633693"/>
            <a:ext cx="3573906" cy="206371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4033603" y="1633692"/>
            <a:ext cx="3573906" cy="206371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8" hasCustomPrompt="1"/>
          </p:nvPr>
        </p:nvSpPr>
        <p:spPr>
          <a:xfrm>
            <a:off x="7813623" y="1633691"/>
            <a:ext cx="3573906" cy="206371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2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  <p:bldP spid="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92774" y="1456195"/>
            <a:ext cx="1937934" cy="1937934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02452" y="1456195"/>
            <a:ext cx="1937934" cy="1937934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512130" y="1456195"/>
            <a:ext cx="1937934" cy="1937934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421808" y="1456195"/>
            <a:ext cx="1937934" cy="1937934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979762" y="4013846"/>
            <a:ext cx="1441450" cy="403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3889440" y="4013845"/>
            <a:ext cx="1441450" cy="403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6799118" y="4013844"/>
            <a:ext cx="1441450" cy="403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708796" y="4013843"/>
            <a:ext cx="1441450" cy="403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08765" y="4618334"/>
            <a:ext cx="1821943" cy="1658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718443" y="4618334"/>
            <a:ext cx="1821943" cy="1658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628121" y="4618334"/>
            <a:ext cx="1821943" cy="1658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9537799" y="4618334"/>
            <a:ext cx="1821943" cy="1658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98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/>
      <p:bldP spid="11" grpId="0"/>
      <p:bldP spid="12" grpId="0"/>
      <p:bldP spid="13" grpId="0"/>
      <p:bldP spid="14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Rectangle 27"/>
          <p:cNvSpPr/>
          <p:nvPr userDrawn="1"/>
        </p:nvSpPr>
        <p:spPr>
          <a:xfrm>
            <a:off x="327997" y="3916907"/>
            <a:ext cx="3755604" cy="192433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4249218" y="3916907"/>
            <a:ext cx="3755605" cy="19243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>
            <a:off x="8170440" y="3916906"/>
            <a:ext cx="3621226" cy="19243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327997" y="1873151"/>
            <a:ext cx="3755604" cy="204375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3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614149" y="4162569"/>
            <a:ext cx="3220872" cy="14876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Picture Placeholder 10"/>
          <p:cNvSpPr>
            <a:spLocks noGrp="1"/>
          </p:cNvSpPr>
          <p:nvPr>
            <p:ph type="pic" sz="quarter" idx="20"/>
          </p:nvPr>
        </p:nvSpPr>
        <p:spPr>
          <a:xfrm>
            <a:off x="4249218" y="1873151"/>
            <a:ext cx="3755605" cy="204375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5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8170440" y="1873151"/>
            <a:ext cx="3621225" cy="204375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4509663" y="4162569"/>
            <a:ext cx="3220872" cy="14876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8405177" y="4162569"/>
            <a:ext cx="3220872" cy="14876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87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 animBg="1"/>
      <p:bldP spid="29" grpId="0" animBg="1"/>
      <p:bldP spid="30" grpId="0" animBg="1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/>
      <p:bldP spid="25" grpId="0"/>
      <p:bldP spid="2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160936" y="1471011"/>
            <a:ext cx="7031064" cy="30389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5160936" y="4510007"/>
            <a:ext cx="7031064" cy="192254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0" y="1463675"/>
            <a:ext cx="5160936" cy="4968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795963" y="1952625"/>
            <a:ext cx="3038071" cy="17669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5795962" y="4665582"/>
            <a:ext cx="5781272" cy="17669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1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  <p:bldP spid="8" grpId="0" animBg="1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19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49116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bg1"/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1736725" y="5276850"/>
            <a:ext cx="8661400" cy="10588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14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351088" cy="35661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338025" y="-1"/>
            <a:ext cx="2351088" cy="356616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3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3470364"/>
            <a:ext cx="4689113" cy="3387636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endParaRPr 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4689112" y="-1"/>
            <a:ext cx="4572454" cy="34703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9261566" y="0"/>
            <a:ext cx="2930434" cy="356616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89111" y="3470364"/>
            <a:ext cx="2930434" cy="33876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7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7606481" y="3470364"/>
            <a:ext cx="4685668" cy="33876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4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 animBg="1"/>
      <p:bldP spid="35" grpId="0"/>
      <p:bldP spid="36" grpId="0"/>
      <p:bldP spid="37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4" name="Picture Placeholder 19"/>
          <p:cNvSpPr>
            <a:spLocks noGrp="1"/>
          </p:cNvSpPr>
          <p:nvPr>
            <p:ph type="pic" sz="quarter" idx="14"/>
          </p:nvPr>
        </p:nvSpPr>
        <p:spPr>
          <a:xfrm>
            <a:off x="1" y="3148013"/>
            <a:ext cx="2429690" cy="22336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2442752" y="3148013"/>
            <a:ext cx="2429690" cy="22336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4902930" y="3148013"/>
            <a:ext cx="2429690" cy="22336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7332620" y="3148013"/>
            <a:ext cx="2429690" cy="22336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8"/>
          </p:nvPr>
        </p:nvSpPr>
        <p:spPr>
          <a:xfrm>
            <a:off x="9762310" y="3148013"/>
            <a:ext cx="2429690" cy="22336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1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/>
      <p:bldP spid="7" grpId="0"/>
      <p:bldP spid="8" grpId="0"/>
      <p:bldP spid="9" grpId="0"/>
      <p:bldP spid="10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929563" y="1663700"/>
            <a:ext cx="4262437" cy="3732213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929562" y="1394085"/>
            <a:ext cx="2233769" cy="269615"/>
          </a:xfrm>
          <a:prstGeom prst="rect">
            <a:avLst/>
          </a:prstGeom>
          <a:solidFill>
            <a:schemeClr val="bg2">
              <a:lumMod val="75000"/>
              <a:alpha val="90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9958231" y="5395913"/>
            <a:ext cx="2233769" cy="269615"/>
          </a:xfrm>
          <a:prstGeom prst="rect">
            <a:avLst/>
          </a:prstGeom>
          <a:solidFill>
            <a:schemeClr val="bg2">
              <a:lumMod val="75000"/>
              <a:alpha val="90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3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98" y="434715"/>
            <a:ext cx="110212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539239" y="925643"/>
            <a:ext cx="110212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26474" y="0"/>
            <a:ext cx="55106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858603" y="569626"/>
            <a:ext cx="2531550" cy="1741266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968815" y="14990"/>
            <a:ext cx="55106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5156050" y="569625"/>
            <a:ext cx="55106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7474741" y="760750"/>
            <a:ext cx="110212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7717082" y="1251678"/>
            <a:ext cx="110212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9" hasCustomPrompt="1"/>
          </p:nvPr>
        </p:nvSpPr>
        <p:spPr>
          <a:xfrm>
            <a:off x="7904317" y="326035"/>
            <a:ext cx="55106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8" name="Title 6"/>
          <p:cNvSpPr>
            <a:spLocks noGrp="1"/>
          </p:cNvSpPr>
          <p:nvPr>
            <p:ph type="title" hasCustomPrompt="1"/>
          </p:nvPr>
        </p:nvSpPr>
        <p:spPr>
          <a:xfrm>
            <a:off x="4019005" y="777476"/>
            <a:ext cx="4153989" cy="1325563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6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50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29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7192144" y="188580"/>
            <a:ext cx="55106" cy="2503357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8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uiExpand="1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29" grpId="0" build="p" animBg="1">
        <p:tmplLst>
          <p:tmpl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123856"/>
            <a:ext cx="11885084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899" y="2595563"/>
            <a:ext cx="10147301" cy="3670767"/>
          </a:xfrm>
          <a:prstGeom prst="rect">
            <a:avLst/>
          </a:prstGeo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  <a:prstGeom prst="rect">
            <a:avLst/>
          </a:prstGeom>
        </p:spPr>
        <p:txBody>
          <a:bodyPr/>
          <a:lstStyle/>
          <a:p>
            <a:fld id="{6CF4AA07-4A15-CA40-B3C2-5829ACAACD2A}" type="datetimeFigureOut">
              <a:rPr lang="en-US" smtClean="0"/>
              <a:t>7/9/16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4117" y="18826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19859" y="6569076"/>
            <a:ext cx="609600" cy="365125"/>
          </a:xfrm>
          <a:prstGeom prst="rect">
            <a:avLst/>
          </a:prstGeom>
        </p:spPr>
        <p:txBody>
          <a:bodyPr/>
          <a:lstStyle/>
          <a:p>
            <a:fld id="{A6174461-AB61-EB42-A306-7215E97AE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52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123856"/>
            <a:ext cx="11885084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3459" y="188260"/>
            <a:ext cx="2844800" cy="365125"/>
          </a:xfrm>
          <a:prstGeom prst="rect">
            <a:avLst/>
          </a:prstGeom>
        </p:spPr>
        <p:txBody>
          <a:bodyPr/>
          <a:lstStyle/>
          <a:p>
            <a:fld id="{6CF4AA07-4A15-CA40-B3C2-5829ACAACD2A}" type="datetimeFigureOut">
              <a:rPr lang="en-US" smtClean="0"/>
              <a:t>7/9/16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4117" y="18826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19859" y="6569076"/>
            <a:ext cx="609600" cy="365125"/>
          </a:xfrm>
          <a:prstGeom prst="rect">
            <a:avLst/>
          </a:prstGeom>
        </p:spPr>
        <p:txBody>
          <a:bodyPr/>
          <a:lstStyle/>
          <a:p>
            <a:fld id="{A6174461-AB61-EB42-A306-7215E97AE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69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849355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162969"/>
            <a:ext cx="2682875" cy="2532062"/>
          </a:xfrm>
          <a:prstGeom prst="rect">
            <a:avLst/>
          </a:prstGeom>
          <a:solidFill>
            <a:schemeClr val="tx1">
              <a:lumMod val="75000"/>
              <a:lumOff val="25000"/>
              <a:alpha val="90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2682875" y="2162969"/>
            <a:ext cx="9509125" cy="2532062"/>
          </a:xfrm>
          <a:prstGeom prst="rect">
            <a:avLst/>
          </a:prstGeom>
          <a:solidFill>
            <a:schemeClr val="accent1">
              <a:lumMod val="60000"/>
              <a:lumOff val="40000"/>
              <a:alpha val="90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817786" y="2278505"/>
            <a:ext cx="10515600" cy="9701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2817786" y="3017772"/>
            <a:ext cx="6146332" cy="954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0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 animBg="1">
        <p:tmplLst>
          <p:tmpl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/>
      <p:bldP spid="1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5821700" y="1154996"/>
            <a:ext cx="3192645" cy="22939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8999355" y="1154996"/>
            <a:ext cx="3192645" cy="22939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821700" y="3433995"/>
            <a:ext cx="3192645" cy="22939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999355" y="3433995"/>
            <a:ext cx="3192645" cy="22939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1154997"/>
            <a:ext cx="5814205" cy="46029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1"/>
          <p:cNvSpPr>
            <a:spLocks noGrp="1"/>
          </p:cNvSpPr>
          <p:nvPr>
            <p:ph type="title"/>
          </p:nvPr>
        </p:nvSpPr>
        <p:spPr>
          <a:xfrm>
            <a:off x="256406" y="1816898"/>
            <a:ext cx="5301392" cy="9701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6406" y="3303445"/>
            <a:ext cx="5301392" cy="954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79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  <p:bldP spid="14" grpId="0"/>
      <p:bldP spid="1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254000" y="1589088"/>
            <a:ext cx="5607050" cy="30876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297534" y="1589087"/>
            <a:ext cx="5607050" cy="30876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253583" y="5011854"/>
            <a:ext cx="5607050" cy="1344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253583" y="4798316"/>
            <a:ext cx="5607050" cy="307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6297534" y="5011854"/>
            <a:ext cx="5607050" cy="1344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6297534" y="4798316"/>
            <a:ext cx="5607050" cy="307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3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/>
      <p:bldP spid="15" grpId="0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28233" y="2252142"/>
            <a:ext cx="2660650" cy="144621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2988883" y="2252142"/>
            <a:ext cx="2660650" cy="14462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327997" y="3698354"/>
            <a:ext cx="2660650" cy="14462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2988883" y="3698354"/>
            <a:ext cx="2660650" cy="14462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18"/>
          </p:nvPr>
        </p:nvSpPr>
        <p:spPr>
          <a:xfrm>
            <a:off x="6127750" y="2252663"/>
            <a:ext cx="5705475" cy="2892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73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build="allAtOnce"/>
      <p:bldP spid="11" grpId="0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583591" y="1641139"/>
            <a:ext cx="2851931" cy="126583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17"/>
          <p:cNvSpPr>
            <a:spLocks noGrp="1"/>
          </p:cNvSpPr>
          <p:nvPr>
            <p:ph type="body" sz="quarter" idx="20"/>
          </p:nvPr>
        </p:nvSpPr>
        <p:spPr>
          <a:xfrm>
            <a:off x="327997" y="3264752"/>
            <a:ext cx="2851931" cy="126583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2"/>
          </p:nvPr>
        </p:nvSpPr>
        <p:spPr>
          <a:xfrm>
            <a:off x="7809246" y="1641139"/>
            <a:ext cx="2851931" cy="12658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8901067" y="3169217"/>
            <a:ext cx="2851931" cy="12658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Line Callout 2 (No Border) 10"/>
          <p:cNvSpPr/>
          <p:nvPr userDrawn="1"/>
        </p:nvSpPr>
        <p:spPr>
          <a:xfrm flipH="1">
            <a:off x="2190857" y="1660286"/>
            <a:ext cx="2244665" cy="1381583"/>
          </a:xfrm>
          <a:prstGeom prst="callout2">
            <a:avLst>
              <a:gd name="adj1" fmla="val 29236"/>
              <a:gd name="adj2" fmla="val -857"/>
              <a:gd name="adj3" fmla="val 28933"/>
              <a:gd name="adj4" fmla="val -12386"/>
              <a:gd name="adj5" fmla="val 78944"/>
              <a:gd name="adj6" fmla="val -40125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ine Callout 2 (No Border) 11"/>
          <p:cNvSpPr/>
          <p:nvPr userDrawn="1"/>
        </p:nvSpPr>
        <p:spPr>
          <a:xfrm flipH="1">
            <a:off x="1555479" y="2956330"/>
            <a:ext cx="2244665" cy="1381583"/>
          </a:xfrm>
          <a:prstGeom prst="callout2">
            <a:avLst>
              <a:gd name="adj1" fmla="val 29236"/>
              <a:gd name="adj2" fmla="val -857"/>
              <a:gd name="adj3" fmla="val 28933"/>
              <a:gd name="adj4" fmla="val -12386"/>
              <a:gd name="adj5" fmla="val 78944"/>
              <a:gd name="adj6" fmla="val -40125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2 (No Border) 12"/>
          <p:cNvSpPr/>
          <p:nvPr userDrawn="1"/>
        </p:nvSpPr>
        <p:spPr>
          <a:xfrm>
            <a:off x="7798889" y="1660285"/>
            <a:ext cx="2244665" cy="1381583"/>
          </a:xfrm>
          <a:prstGeom prst="callout2">
            <a:avLst>
              <a:gd name="adj1" fmla="val 29236"/>
              <a:gd name="adj2" fmla="val -857"/>
              <a:gd name="adj3" fmla="val 28933"/>
              <a:gd name="adj4" fmla="val -12386"/>
              <a:gd name="adj5" fmla="val 78944"/>
              <a:gd name="adj6" fmla="val -40125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ine Callout 2 (No Border) 13"/>
          <p:cNvSpPr/>
          <p:nvPr userDrawn="1"/>
        </p:nvSpPr>
        <p:spPr>
          <a:xfrm>
            <a:off x="8349759" y="2956330"/>
            <a:ext cx="2244665" cy="1381583"/>
          </a:xfrm>
          <a:prstGeom prst="callout2">
            <a:avLst>
              <a:gd name="adj1" fmla="val 29236"/>
              <a:gd name="adj2" fmla="val -857"/>
              <a:gd name="adj3" fmla="val 28933"/>
              <a:gd name="adj4" fmla="val -12386"/>
              <a:gd name="adj5" fmla="val 78944"/>
              <a:gd name="adj6" fmla="val -40125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2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2" grpId="0" animBg="1"/>
      <p:bldP spid="13" grpId="0" animBg="1"/>
      <p:bldP spid="14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808920" y="3978713"/>
            <a:ext cx="5028498" cy="180748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2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allAtOnce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9"/>
          <p:cNvSpPr>
            <a:spLocks noGrp="1"/>
          </p:cNvSpPr>
          <p:nvPr>
            <p:ph type="title"/>
          </p:nvPr>
        </p:nvSpPr>
        <p:spPr>
          <a:xfrm>
            <a:off x="253583" y="434910"/>
            <a:ext cx="6267138" cy="819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53583" y="195263"/>
            <a:ext cx="6267138" cy="4792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defRPr>
            </a:lvl1pPr>
            <a:lvl2pPr>
              <a:defRPr>
                <a:latin typeface="Futura Md BT" panose="020B0602020204020303" pitchFamily="34" charset="0"/>
              </a:defRPr>
            </a:lvl2pPr>
            <a:lvl3pPr>
              <a:defRPr>
                <a:latin typeface="Futura Md BT" panose="020B0602020204020303" pitchFamily="34" charset="0"/>
              </a:defRPr>
            </a:lvl3pPr>
            <a:lvl4pPr>
              <a:defRPr>
                <a:latin typeface="Futura Md BT" panose="020B0602020204020303" pitchFamily="34" charset="0"/>
              </a:defRPr>
            </a:lvl4pPr>
            <a:lvl5pPr>
              <a:defRPr>
                <a:latin typeface="Futura Md BT" panose="020B0602020204020303" pitchFamily="34" charset="0"/>
              </a:defRPr>
            </a:lvl5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658318" y="2173573"/>
            <a:ext cx="5149121" cy="292308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TEXT HERE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070523" y="2144374"/>
            <a:ext cx="5651500" cy="29670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2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140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3.png"/><Relationship Id="rId3" Type="http://schemas.openxmlformats.org/officeDocument/2006/relationships/hyperlink" Target="http://platformed.inf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38095" y="3713482"/>
            <a:ext cx="8705885" cy="13255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bg1"/>
                </a:solidFill>
              </a:rPr>
              <a:t>The NIH Data </a:t>
            </a:r>
            <a:r>
              <a:rPr lang="en-US" sz="3600" b="1" dirty="0" smtClean="0">
                <a:solidFill>
                  <a:schemeClr val="bg1"/>
                </a:solidFill>
              </a:rPr>
              <a:t>Commons:</a:t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A Cloud-based Training Environment</a:t>
            </a:r>
            <a:r>
              <a:rPr lang="en-US" sz="3600" b="1" dirty="0">
                <a:solidFill>
                  <a:schemeClr val="bg1"/>
                </a:solidFill>
              </a:rPr>
              <a:t/>
            </a:r>
            <a:br>
              <a:rPr lang="en-US" sz="3600" b="1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115188" y="5540271"/>
            <a:ext cx="4154855" cy="954088"/>
          </a:xfrm>
        </p:spPr>
        <p:txBody>
          <a:bodyPr/>
          <a:lstStyle/>
          <a:p>
            <a:r>
              <a:rPr lang="en-US" sz="1800" b="1" dirty="0" smtClean="0">
                <a:solidFill>
                  <a:srgbClr val="FFFFFF"/>
                </a:solidFill>
              </a:rPr>
              <a:t>Philip E. Bourne, </a:t>
            </a:r>
            <a:r>
              <a:rPr lang="en-US" sz="1800" b="1" dirty="0">
                <a:solidFill>
                  <a:srgbClr val="FFFFFF"/>
                </a:solidFill>
              </a:rPr>
              <a:t>Ph.D</a:t>
            </a:r>
            <a:r>
              <a:rPr lang="en-US" sz="1800" b="1" dirty="0" smtClean="0">
                <a:solidFill>
                  <a:srgbClr val="FFFFFF"/>
                </a:solidFill>
              </a:rPr>
              <a:t>. FACMI</a:t>
            </a:r>
            <a:endParaRPr lang="en-US" sz="1800" b="1" dirty="0">
              <a:solidFill>
                <a:srgbClr val="FFFFFF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1600" dirty="0" smtClean="0">
                <a:solidFill>
                  <a:srgbClr val="FFFFFF"/>
                </a:solidFill>
              </a:rPr>
              <a:t>Associate Director for Data Science</a:t>
            </a:r>
            <a:endParaRPr lang="en-US" sz="1600" dirty="0">
              <a:solidFill>
                <a:srgbClr val="FFFFFF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1600" dirty="0">
                <a:solidFill>
                  <a:srgbClr val="FFFFFF"/>
                </a:solidFill>
              </a:rPr>
              <a:t>National Institutes of Health </a:t>
            </a:r>
            <a:endParaRPr lang="en-US" sz="1600" dirty="0" smtClean="0">
              <a:solidFill>
                <a:srgbClr val="FFFFFF"/>
              </a:solidFill>
            </a:endParaRPr>
          </a:p>
          <a:p>
            <a:pPr>
              <a:lnSpc>
                <a:spcPct val="70000"/>
              </a:lnSpc>
            </a:pPr>
            <a:r>
              <a:rPr lang="en-US" sz="1600" dirty="0" smtClean="0">
                <a:solidFill>
                  <a:srgbClr val="FFFFFF"/>
                </a:solidFill>
              </a:rPr>
              <a:t>Slides adapted from Vivien </a:t>
            </a:r>
            <a:r>
              <a:rPr lang="en-US" sz="1600" dirty="0" err="1" smtClean="0">
                <a:solidFill>
                  <a:srgbClr val="FFFFFF"/>
                </a:solidFill>
              </a:rPr>
              <a:t>Bonazzi</a:t>
            </a:r>
            <a:endParaRPr lang="en-US" sz="1600" dirty="0">
              <a:solidFill>
                <a:srgbClr val="FFFFFF"/>
              </a:solidFill>
            </a:endParaRPr>
          </a:p>
          <a:p>
            <a:endParaRPr lang="en-US" sz="800" b="1" dirty="0">
              <a:solidFill>
                <a:srgbClr val="FFFFFF"/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11306026" y="5953412"/>
            <a:ext cx="647937" cy="6479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636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3741" y="515968"/>
            <a:ext cx="11733150" cy="6063389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3800" dirty="0">
                <a:solidFill>
                  <a:schemeClr val="bg2"/>
                </a:solidFill>
              </a:rPr>
              <a:t>	</a:t>
            </a:r>
            <a:r>
              <a:rPr lang="en-US" sz="3800" dirty="0" smtClean="0">
                <a:solidFill>
                  <a:schemeClr val="bg2"/>
                </a:solidFill>
              </a:rPr>
              <a:t>    		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337288" y="2693933"/>
            <a:ext cx="9490868" cy="9144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 dirty="0" smtClean="0">
                <a:solidFill>
                  <a:schemeClr val="bg2"/>
                </a:solidFill>
              </a:rPr>
              <a:t>NIH Data Commons Pilots</a:t>
            </a:r>
            <a:endParaRPr lang="en-US" sz="47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34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31" y="209456"/>
            <a:ext cx="11885084" cy="914400"/>
          </a:xfrm>
        </p:spPr>
        <p:txBody>
          <a:bodyPr/>
          <a:lstStyle/>
          <a:p>
            <a:r>
              <a:rPr lang="en-US" dirty="0" smtClean="0">
                <a:solidFill>
                  <a:schemeClr val="bg2"/>
                </a:solidFill>
              </a:rPr>
              <a:t>Current Data Commons Pilots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2079" y="4214570"/>
            <a:ext cx="2335992" cy="78943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Reference Data Sets</a:t>
            </a:r>
            <a:endParaRPr lang="en-US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92080" y="1503062"/>
            <a:ext cx="2335993" cy="97059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Commons Stack Pilots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92080" y="2897614"/>
            <a:ext cx="2335992" cy="91260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Cloud Credit Model</a:t>
            </a:r>
            <a:endParaRPr lang="en-US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92079" y="5507707"/>
            <a:ext cx="2335992" cy="96297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Resource Search &amp; Index</a:t>
            </a:r>
            <a:endParaRPr lang="en-US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3222869" y="1450105"/>
            <a:ext cx="10147301" cy="1056979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>
                <a:solidFill>
                  <a:srgbClr val="E2DFCC"/>
                </a:solidFill>
              </a:rPr>
              <a:t>Explore feasibility </a:t>
            </a:r>
            <a:r>
              <a:rPr lang="en-US" dirty="0">
                <a:solidFill>
                  <a:srgbClr val="E2DFCC"/>
                </a:solidFill>
              </a:rPr>
              <a:t>of the Commons </a:t>
            </a:r>
            <a:r>
              <a:rPr lang="en-US" dirty="0" smtClean="0">
                <a:solidFill>
                  <a:srgbClr val="E2DFCC"/>
                </a:solidFill>
              </a:rPr>
              <a:t>Platform (FW)</a:t>
            </a:r>
            <a:endParaRPr lang="en-US" dirty="0">
              <a:solidFill>
                <a:srgbClr val="E2DFCC"/>
              </a:solidFill>
            </a:endParaRPr>
          </a:p>
          <a:p>
            <a:pPr lvl="1"/>
            <a:r>
              <a:rPr lang="en-US" dirty="0">
                <a:solidFill>
                  <a:srgbClr val="E2DFCC"/>
                </a:solidFill>
              </a:rPr>
              <a:t>Provide data objects to </a:t>
            </a:r>
            <a:r>
              <a:rPr lang="en-US" dirty="0" smtClean="0">
                <a:solidFill>
                  <a:srgbClr val="E2DFCC"/>
                </a:solidFill>
              </a:rPr>
              <a:t>populate the Commons</a:t>
            </a:r>
          </a:p>
          <a:p>
            <a:pPr lvl="1"/>
            <a:r>
              <a:rPr lang="en-US" dirty="0" smtClean="0">
                <a:solidFill>
                  <a:srgbClr val="E2DFCC"/>
                </a:solidFill>
              </a:rPr>
              <a:t>Facilitate collaboration and interoperability</a:t>
            </a:r>
            <a:endParaRPr lang="en-US" dirty="0">
              <a:solidFill>
                <a:srgbClr val="E2DFCC"/>
              </a:solidFill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3206159" y="2938619"/>
            <a:ext cx="10147301" cy="1056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/>
              <a:buChar char="•"/>
            </a:pPr>
            <a:endParaRPr lang="en-US" dirty="0" smtClean="0">
              <a:solidFill>
                <a:srgbClr val="E2DFCC"/>
              </a:solidFill>
              <a:latin typeface="Calibri"/>
              <a:cs typeface="Calibri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3557068" y="4093779"/>
            <a:ext cx="9496407" cy="1056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lvl="1" indent="0">
              <a:buNone/>
            </a:pPr>
            <a:endParaRPr lang="en-US" dirty="0" smtClean="0">
              <a:solidFill>
                <a:srgbClr val="E2DFCC"/>
              </a:solidFill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523649" y="5380282"/>
            <a:ext cx="9496407" cy="1056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Wingdings 2" pitchFamily="18" charset="2"/>
              <a:buChar char="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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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 smtClean="0">
              <a:solidFill>
                <a:srgbClr val="E2DFCC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222869" y="2872579"/>
            <a:ext cx="10147301" cy="10569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E2DFCC"/>
                </a:solidFill>
                <a:cs typeface="Calibri"/>
              </a:rPr>
              <a:t>Provide </a:t>
            </a:r>
            <a:r>
              <a:rPr lang="en-US" dirty="0">
                <a:solidFill>
                  <a:srgbClr val="E2DFCC"/>
                </a:solidFill>
                <a:cs typeface="Calibri"/>
              </a:rPr>
              <a:t>access to cloud (</a:t>
            </a:r>
            <a:r>
              <a:rPr lang="en-US" dirty="0" err="1">
                <a:solidFill>
                  <a:srgbClr val="E2DFCC"/>
                </a:solidFill>
                <a:cs typeface="Calibri"/>
              </a:rPr>
              <a:t>IaaS</a:t>
            </a:r>
            <a:r>
              <a:rPr lang="en-US" dirty="0">
                <a:solidFill>
                  <a:srgbClr val="E2DFCC"/>
                </a:solidFill>
                <a:cs typeface="Calibri"/>
              </a:rPr>
              <a:t>) and </a:t>
            </a:r>
            <a:r>
              <a:rPr lang="en-US" dirty="0" err="1">
                <a:solidFill>
                  <a:srgbClr val="E2DFCC"/>
                </a:solidFill>
                <a:cs typeface="Calibri"/>
              </a:rPr>
              <a:t>PaaS</a:t>
            </a:r>
            <a:r>
              <a:rPr lang="en-US" dirty="0">
                <a:solidFill>
                  <a:srgbClr val="E2DFCC"/>
                </a:solidFill>
                <a:cs typeface="Calibri"/>
              </a:rPr>
              <a:t>/</a:t>
            </a:r>
            <a:r>
              <a:rPr lang="en-US" dirty="0" err="1">
                <a:solidFill>
                  <a:srgbClr val="E2DFCC"/>
                </a:solidFill>
                <a:cs typeface="Calibri"/>
              </a:rPr>
              <a:t>SaaS</a:t>
            </a:r>
            <a:r>
              <a:rPr lang="en-US" dirty="0">
                <a:solidFill>
                  <a:srgbClr val="E2DFCC"/>
                </a:solidFill>
                <a:cs typeface="Calibri"/>
              </a:rPr>
              <a:t> via credits</a:t>
            </a:r>
          </a:p>
          <a:p>
            <a:pPr lvl="1">
              <a:buFont typeface="Arial"/>
              <a:buChar char="•"/>
            </a:pPr>
            <a:r>
              <a:rPr lang="en-US" dirty="0">
                <a:solidFill>
                  <a:srgbClr val="E2DFCC"/>
                </a:solidFill>
                <a:cs typeface="Calibri"/>
              </a:rPr>
              <a:t>Connecting credits to NIH Grant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222869" y="4178077"/>
            <a:ext cx="7751552" cy="10569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/>
              <a:buChar char="•"/>
            </a:pPr>
            <a:r>
              <a:rPr lang="en-US" dirty="0" smtClean="0">
                <a:solidFill>
                  <a:srgbClr val="E2DFCC"/>
                </a:solidFill>
              </a:rPr>
              <a:t>Making </a:t>
            </a:r>
            <a:r>
              <a:rPr lang="en-US" dirty="0">
                <a:solidFill>
                  <a:srgbClr val="E2DFCC"/>
                </a:solidFill>
              </a:rPr>
              <a:t>large and/or high value NIH funded data sets and tool accessible in the cloud  </a:t>
            </a:r>
          </a:p>
          <a:p>
            <a:pPr lvl="1">
              <a:buFont typeface="Arial"/>
              <a:buChar char="•"/>
            </a:pPr>
            <a:endParaRPr lang="en-US" dirty="0">
              <a:solidFill>
                <a:srgbClr val="E2DFCC"/>
              </a:solidFill>
              <a:cs typeface="Calibri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222869" y="5433439"/>
            <a:ext cx="7751552" cy="105697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>
                <a:solidFill>
                  <a:srgbClr val="E2DFCC"/>
                </a:solidFill>
              </a:rPr>
              <a:t>Developing </a:t>
            </a:r>
            <a:r>
              <a:rPr lang="en-US" dirty="0">
                <a:solidFill>
                  <a:srgbClr val="E2DFCC"/>
                </a:solidFill>
              </a:rPr>
              <a:t>Data &amp; Software Indexing methods</a:t>
            </a:r>
          </a:p>
          <a:p>
            <a:pPr lvl="1"/>
            <a:r>
              <a:rPr lang="en-US" dirty="0">
                <a:solidFill>
                  <a:srgbClr val="E2DFCC"/>
                </a:solidFill>
              </a:rPr>
              <a:t>Leveraging BD2K efforts </a:t>
            </a:r>
            <a:r>
              <a:rPr lang="en-US" dirty="0" err="1">
                <a:solidFill>
                  <a:srgbClr val="E2DFCC"/>
                </a:solidFill>
              </a:rPr>
              <a:t>bioCADDIE</a:t>
            </a:r>
            <a:r>
              <a:rPr lang="en-US" dirty="0">
                <a:solidFill>
                  <a:srgbClr val="E2DFCC"/>
                </a:solidFill>
              </a:rPr>
              <a:t> et al</a:t>
            </a:r>
          </a:p>
          <a:p>
            <a:pPr lvl="1"/>
            <a:r>
              <a:rPr lang="en-US" dirty="0">
                <a:solidFill>
                  <a:srgbClr val="E2DFCC"/>
                </a:solidFill>
              </a:rPr>
              <a:t>Collaborating with external groups </a:t>
            </a:r>
          </a:p>
          <a:p>
            <a:pPr lvl="1">
              <a:buFont typeface="Arial"/>
              <a:buChar char="•"/>
            </a:pPr>
            <a:endParaRPr lang="en-US" dirty="0">
              <a:solidFill>
                <a:srgbClr val="E2DFCC"/>
              </a:solidFill>
            </a:endParaRPr>
          </a:p>
          <a:p>
            <a:pPr lvl="1">
              <a:buFont typeface="Arial"/>
              <a:buChar char="•"/>
            </a:pPr>
            <a:endParaRPr lang="en-US" dirty="0">
              <a:solidFill>
                <a:srgbClr val="E2DFCC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707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23741" y="515968"/>
            <a:ext cx="7499835" cy="6063389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3800" dirty="0">
                <a:solidFill>
                  <a:schemeClr val="bg2"/>
                </a:solidFill>
              </a:rPr>
              <a:t>	</a:t>
            </a:r>
            <a:r>
              <a:rPr lang="en-US" sz="3800" dirty="0" smtClean="0">
                <a:solidFill>
                  <a:schemeClr val="bg2"/>
                </a:solidFill>
              </a:rPr>
              <a:t>    		</a:t>
            </a:r>
            <a:r>
              <a:rPr lang="en-US" sz="3800" dirty="0">
                <a:solidFill>
                  <a:schemeClr val="bg2"/>
                </a:solidFill>
              </a:rPr>
              <a:t/>
            </a:r>
            <a:br>
              <a:rPr lang="en-US" sz="3800" dirty="0">
                <a:solidFill>
                  <a:schemeClr val="bg2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30730" y="232188"/>
            <a:ext cx="9490868" cy="914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700" dirty="0" smtClean="0">
                <a:solidFill>
                  <a:schemeClr val="bg2"/>
                </a:solidFill>
              </a:rPr>
              <a:t>Data Commons Pilot – connecting the pieces</a:t>
            </a:r>
            <a:endParaRPr lang="en-US" sz="4700" dirty="0">
              <a:solidFill>
                <a:schemeClr val="bg2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32669" y="1372419"/>
            <a:ext cx="6265876" cy="533858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endParaRPr lang="en-US" sz="3500" dirty="0">
              <a:solidFill>
                <a:srgbClr val="FFFFFF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3500" dirty="0">
                <a:solidFill>
                  <a:srgbClr val="FF6600"/>
                </a:solidFill>
              </a:rPr>
              <a:t>C</a:t>
            </a:r>
            <a:r>
              <a:rPr lang="en-US" sz="3500" dirty="0" smtClean="0">
                <a:solidFill>
                  <a:srgbClr val="FF6600"/>
                </a:solidFill>
              </a:rPr>
              <a:t>o-location </a:t>
            </a:r>
            <a:r>
              <a:rPr lang="en-US" sz="3500" dirty="0" smtClean="0">
                <a:solidFill>
                  <a:srgbClr val="E2DFCC"/>
                </a:solidFill>
              </a:rPr>
              <a:t>of large and/or highly utilized</a:t>
            </a:r>
            <a:r>
              <a:rPr lang="en-US" sz="3500" dirty="0" smtClean="0">
                <a:solidFill>
                  <a:srgbClr val="FFFFFF"/>
                </a:solidFill>
              </a:rPr>
              <a:t> </a:t>
            </a:r>
            <a:r>
              <a:rPr lang="en-US" sz="3500" dirty="0" smtClean="0">
                <a:solidFill>
                  <a:schemeClr val="bg2"/>
                </a:solidFill>
              </a:rPr>
              <a:t>NIH funded </a:t>
            </a:r>
            <a:r>
              <a:rPr lang="en-US" sz="3500" dirty="0" smtClean="0">
                <a:solidFill>
                  <a:srgbClr val="FF6600"/>
                </a:solidFill>
              </a:rPr>
              <a:t>data </a:t>
            </a:r>
            <a:r>
              <a:rPr lang="en-US" sz="3500" dirty="0" smtClean="0">
                <a:solidFill>
                  <a:srgbClr val="E2DFCC"/>
                </a:solidFill>
              </a:rPr>
              <a:t>on the </a:t>
            </a:r>
            <a:r>
              <a:rPr lang="en-US" sz="3500" dirty="0" smtClean="0">
                <a:solidFill>
                  <a:srgbClr val="FF6600"/>
                </a:solidFill>
              </a:rPr>
              <a:t>cloud</a:t>
            </a:r>
          </a:p>
          <a:p>
            <a:pPr>
              <a:lnSpc>
                <a:spcPct val="120000"/>
              </a:lnSpc>
            </a:pPr>
            <a:r>
              <a:rPr lang="en-US" sz="3500" dirty="0" smtClean="0">
                <a:solidFill>
                  <a:schemeClr val="bg2"/>
                </a:solidFill>
              </a:rPr>
              <a:t>+ </a:t>
            </a:r>
            <a:r>
              <a:rPr lang="en-US" sz="3500" dirty="0" smtClean="0">
                <a:solidFill>
                  <a:srgbClr val="E2DFCC"/>
                </a:solidFill>
              </a:rPr>
              <a:t>commonly </a:t>
            </a:r>
            <a:r>
              <a:rPr lang="en-US" sz="3500" dirty="0">
                <a:solidFill>
                  <a:srgbClr val="E2DFCC"/>
                </a:solidFill>
              </a:rPr>
              <a:t>used tools for</a:t>
            </a:r>
            <a:r>
              <a:rPr lang="en-US" sz="3500" dirty="0">
                <a:solidFill>
                  <a:srgbClr val="FFFFFF"/>
                </a:solidFill>
              </a:rPr>
              <a:t> </a:t>
            </a:r>
            <a:r>
              <a:rPr lang="en-US" sz="3500" dirty="0">
                <a:solidFill>
                  <a:srgbClr val="FF6600"/>
                </a:solidFill>
              </a:rPr>
              <a:t>analyzing</a:t>
            </a:r>
            <a:r>
              <a:rPr lang="en-US" sz="3500" dirty="0">
                <a:solidFill>
                  <a:srgbClr val="FFFFFF"/>
                </a:solidFill>
              </a:rPr>
              <a:t> </a:t>
            </a:r>
            <a:r>
              <a:rPr lang="en-US" sz="3500" dirty="0">
                <a:solidFill>
                  <a:srgbClr val="E2DFCC"/>
                </a:solidFill>
              </a:rPr>
              <a:t>and</a:t>
            </a:r>
            <a:r>
              <a:rPr lang="en-US" sz="3500" dirty="0">
                <a:solidFill>
                  <a:srgbClr val="FFFFFF"/>
                </a:solidFill>
              </a:rPr>
              <a:t> </a:t>
            </a:r>
            <a:r>
              <a:rPr lang="en-US" sz="3500" dirty="0">
                <a:solidFill>
                  <a:srgbClr val="FF6600"/>
                </a:solidFill>
              </a:rPr>
              <a:t>sharing</a:t>
            </a:r>
            <a:r>
              <a:rPr lang="en-US" sz="3500" dirty="0">
                <a:solidFill>
                  <a:srgbClr val="FFFFFF"/>
                </a:solidFill>
              </a:rPr>
              <a:t> </a:t>
            </a:r>
            <a:r>
              <a:rPr lang="en-US" sz="3500" dirty="0" smtClean="0">
                <a:solidFill>
                  <a:srgbClr val="E2DFCC"/>
                </a:solidFill>
              </a:rPr>
              <a:t>digital objects </a:t>
            </a:r>
          </a:p>
          <a:p>
            <a:pPr>
              <a:lnSpc>
                <a:spcPct val="120000"/>
              </a:lnSpc>
            </a:pPr>
            <a:r>
              <a:rPr lang="en-US" sz="3500" dirty="0" smtClean="0">
                <a:solidFill>
                  <a:srgbClr val="E2DFCC"/>
                </a:solidFill>
              </a:rPr>
              <a:t>to </a:t>
            </a:r>
            <a:r>
              <a:rPr lang="en-US" sz="3500" dirty="0">
                <a:solidFill>
                  <a:srgbClr val="E2DFCC"/>
                </a:solidFill>
              </a:rPr>
              <a:t>create an </a:t>
            </a:r>
            <a:r>
              <a:rPr lang="en-US" sz="3500" dirty="0">
                <a:solidFill>
                  <a:srgbClr val="FF6600"/>
                </a:solidFill>
              </a:rPr>
              <a:t>interoperable resource </a:t>
            </a:r>
            <a:r>
              <a:rPr lang="en-US" sz="3500" dirty="0">
                <a:solidFill>
                  <a:srgbClr val="E2DFCC"/>
                </a:solidFill>
              </a:rPr>
              <a:t>for the research community. </a:t>
            </a:r>
            <a:endParaRPr lang="en-US" sz="3500" dirty="0" smtClean="0">
              <a:solidFill>
                <a:srgbClr val="E2DFCC"/>
              </a:solidFill>
            </a:endParaRPr>
          </a:p>
          <a:p>
            <a:pPr>
              <a:lnSpc>
                <a:spcPct val="120000"/>
              </a:lnSpc>
            </a:pPr>
            <a:endParaRPr lang="en-US" sz="3500" dirty="0" smtClean="0">
              <a:solidFill>
                <a:srgbClr val="FFFFFF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3500" dirty="0" smtClean="0">
                <a:solidFill>
                  <a:srgbClr val="E2DFCC"/>
                </a:solidFill>
              </a:rPr>
              <a:t>Investigators will be able to </a:t>
            </a:r>
            <a:r>
              <a:rPr lang="en-US" sz="3500" dirty="0" smtClean="0">
                <a:solidFill>
                  <a:srgbClr val="FF6600"/>
                </a:solidFill>
              </a:rPr>
              <a:t>collaborate and share</a:t>
            </a:r>
            <a:r>
              <a:rPr lang="en-US" sz="3500" dirty="0" smtClean="0">
                <a:solidFill>
                  <a:srgbClr val="FFFFFF"/>
                </a:solidFill>
              </a:rPr>
              <a:t> </a:t>
            </a:r>
            <a:r>
              <a:rPr lang="en-US" sz="3500" dirty="0" smtClean="0">
                <a:solidFill>
                  <a:srgbClr val="E2DFCC"/>
                </a:solidFill>
              </a:rPr>
              <a:t>digital objects within this environment and connect with others</a:t>
            </a:r>
            <a:endParaRPr lang="en-US" sz="3500" dirty="0">
              <a:solidFill>
                <a:srgbClr val="E2DFCC"/>
              </a:solidFill>
            </a:endParaRPr>
          </a:p>
          <a:p>
            <a:endParaRPr lang="en-US" sz="4800" dirty="0" smtClean="0"/>
          </a:p>
          <a:p>
            <a:endParaRPr lang="en-US" sz="4800" dirty="0">
              <a:solidFill>
                <a:schemeClr val="bg2"/>
              </a:solidFill>
            </a:endParaRPr>
          </a:p>
          <a:p>
            <a:endParaRPr lang="en-US" sz="4700" dirty="0">
              <a:solidFill>
                <a:schemeClr val="bg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093" y="4290828"/>
            <a:ext cx="3810000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428" y="1970203"/>
            <a:ext cx="3822700" cy="2120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063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470597" y="3869958"/>
            <a:ext cx="5373128" cy="1325563"/>
          </a:xfrm>
        </p:spPr>
        <p:txBody>
          <a:bodyPr/>
          <a:lstStyle/>
          <a:p>
            <a:r>
              <a:rPr lang="en-US" smtClean="0"/>
              <a:t>Educational Opportunities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74787" y="0"/>
            <a:ext cx="9153526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5538" name="TextBox 45"/>
          <p:cNvSpPr txBox="1">
            <a:spLocks noChangeArrowheads="1"/>
          </p:cNvSpPr>
          <p:nvPr/>
        </p:nvSpPr>
        <p:spPr bwMode="auto">
          <a:xfrm>
            <a:off x="8924926" y="4802188"/>
            <a:ext cx="13382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Aft>
                <a:spcPct val="30000"/>
              </a:spcAft>
              <a:buClr>
                <a:srgbClr val="FFD700"/>
              </a:buClr>
              <a:buFont typeface="Wingdings" charset="2"/>
              <a:buChar char="§"/>
              <a:defRPr sz="2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Aft>
                <a:spcPct val="30000"/>
              </a:spcAft>
              <a:buClr>
                <a:srgbClr val="FFD700"/>
              </a:buClr>
              <a:buFont typeface="Myriad Web" charset="0"/>
              <a:buChar char="–"/>
              <a:defRPr sz="20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Aft>
                <a:spcPct val="30000"/>
              </a:spcAft>
              <a:buClr>
                <a:srgbClr val="FFD700"/>
              </a:buClr>
              <a:buChar char="•"/>
              <a:defRPr sz="20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Aft>
                <a:spcPct val="30000"/>
              </a:spcAft>
              <a:buClr>
                <a:srgbClr val="FFD700"/>
              </a:buClr>
              <a:buChar char="–"/>
              <a:defRPr sz="20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FFD700"/>
              </a:buClr>
              <a:defRPr sz="1200">
                <a:solidFill>
                  <a:schemeClr val="bg1"/>
                </a:solidFill>
                <a:latin typeface="Myriad Web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700"/>
              </a:buClr>
              <a:defRPr sz="1200">
                <a:solidFill>
                  <a:schemeClr val="bg1"/>
                </a:solidFill>
                <a:latin typeface="Myriad Web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700"/>
              </a:buClr>
              <a:defRPr sz="1200">
                <a:solidFill>
                  <a:schemeClr val="bg1"/>
                </a:solidFill>
                <a:latin typeface="Myriad Web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700"/>
              </a:buClr>
              <a:defRPr sz="1200">
                <a:solidFill>
                  <a:schemeClr val="bg1"/>
                </a:solidFill>
                <a:latin typeface="Myriad Web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D700"/>
              </a:buClr>
              <a:defRPr sz="1200">
                <a:solidFill>
                  <a:schemeClr val="bg1"/>
                </a:solidFill>
                <a:latin typeface="Myriad Web" charset="0"/>
                <a:ea typeface="ＭＳ Ｐゴシック" charset="-128"/>
              </a:defRPr>
            </a:lvl9pPr>
          </a:lstStyle>
          <a:p>
            <a:pPr algn="ctr" eaLnBrk="1" hangingPunct="1">
              <a:spcAft>
                <a:spcPct val="0"/>
              </a:spcAft>
              <a:buClrTx/>
              <a:buFontTx/>
              <a:buNone/>
            </a:pPr>
            <a:endParaRPr lang="en-US" altLang="en-US" sz="200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/>
        </p:nvGraphicFramePr>
        <p:xfrm>
          <a:off x="3366897" y="1735439"/>
          <a:ext cx="6198564" cy="4692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1"/>
          <p:cNvSpPr>
            <a:spLocks noGrp="1"/>
          </p:cNvSpPr>
          <p:nvPr/>
        </p:nvSpPr>
        <p:spPr bwMode="auto">
          <a:xfrm>
            <a:off x="3135313" y="136525"/>
            <a:ext cx="6551612" cy="14366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800" b="0" i="1" dirty="0">
                <a:latin typeface="+mn-lt"/>
              </a:rPr>
              <a:t>Goal: To strengthen the ability of a diverse biomedical workforce to develop and benefit from data science</a:t>
            </a:r>
          </a:p>
        </p:txBody>
      </p:sp>
    </p:spTree>
    <p:extLst>
      <p:ext uri="{BB962C8B-B14F-4D97-AF65-F5344CB8AC3E}">
        <p14:creationId xmlns:p14="http://schemas.microsoft.com/office/powerpoint/2010/main" val="5079162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967" y="0"/>
            <a:ext cx="11885084" cy="9144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Thank you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684" y="769890"/>
            <a:ext cx="11653401" cy="588130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chemeClr val="bg2"/>
                </a:solidFill>
                <a:latin typeface="Calibri"/>
                <a:cs typeface="Calibri"/>
              </a:rPr>
              <a:t>ADDS </a:t>
            </a:r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Office</a:t>
            </a:r>
          </a:p>
          <a:p>
            <a:pPr marL="349250" lvl="1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bg2"/>
                </a:solidFill>
              </a:rPr>
              <a:t>- </a:t>
            </a:r>
            <a:r>
              <a:rPr lang="en-US" dirty="0" smtClean="0">
                <a:solidFill>
                  <a:schemeClr val="bg2"/>
                </a:solidFill>
                <a:latin typeface="Calibri"/>
                <a:cs typeface="Calibri"/>
              </a:rPr>
              <a:t>Vivien </a:t>
            </a:r>
            <a:r>
              <a:rPr lang="en-US" dirty="0" err="1" smtClean="0">
                <a:solidFill>
                  <a:schemeClr val="bg2"/>
                </a:solidFill>
                <a:latin typeface="Calibri"/>
                <a:cs typeface="Calibri"/>
              </a:rPr>
              <a:t>Bonazzi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smtClean="0">
                <a:solidFill>
                  <a:schemeClr val="bg2"/>
                </a:solidFill>
              </a:rPr>
              <a:t>Michelle Dunn, Jennie Larkin, Mark </a:t>
            </a:r>
            <a:r>
              <a:rPr lang="en-US" dirty="0" err="1" smtClean="0">
                <a:solidFill>
                  <a:schemeClr val="bg2"/>
                </a:solidFill>
              </a:rPr>
              <a:t>Guyer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err="1" smtClean="0">
                <a:solidFill>
                  <a:schemeClr val="bg2"/>
                </a:solidFill>
              </a:rPr>
              <a:t>Sonynka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Ngosso</a:t>
            </a:r>
            <a:endParaRPr lang="en-US" dirty="0">
              <a:solidFill>
                <a:schemeClr val="bg2"/>
              </a:solidFill>
            </a:endParaRP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NCBI</a:t>
            </a:r>
            <a:r>
              <a:rPr lang="en-US" sz="2400" dirty="0" smtClean="0">
                <a:solidFill>
                  <a:schemeClr val="bg2"/>
                </a:solidFill>
              </a:rPr>
              <a:t>:  George </a:t>
            </a:r>
            <a:r>
              <a:rPr lang="en-US" sz="2400" dirty="0" err="1" smtClean="0">
                <a:solidFill>
                  <a:schemeClr val="bg2"/>
                </a:solidFill>
              </a:rPr>
              <a:t>Komatsoulis</a:t>
            </a:r>
            <a:endParaRPr lang="en-US" sz="24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NHGRI</a:t>
            </a:r>
            <a:r>
              <a:rPr lang="en-US" sz="2400" dirty="0" smtClean="0">
                <a:solidFill>
                  <a:schemeClr val="bg2"/>
                </a:solidFill>
              </a:rPr>
              <a:t>:  </a:t>
            </a:r>
            <a:r>
              <a:rPr lang="en-US" sz="2400" dirty="0" err="1" smtClean="0">
                <a:solidFill>
                  <a:schemeClr val="bg2"/>
                </a:solidFill>
              </a:rPr>
              <a:t>Valentina</a:t>
            </a:r>
            <a:r>
              <a:rPr lang="en-US" sz="2400" dirty="0" smtClean="0">
                <a:solidFill>
                  <a:schemeClr val="bg2"/>
                </a:solidFill>
              </a:rPr>
              <a:t> di Francesco</a:t>
            </a: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NIGMS</a:t>
            </a:r>
            <a:r>
              <a:rPr lang="en-US" sz="2400" b="1" dirty="0" smtClean="0">
                <a:solidFill>
                  <a:schemeClr val="bg2"/>
                </a:solidFill>
              </a:rPr>
              <a:t>: Susan </a:t>
            </a:r>
            <a:r>
              <a:rPr lang="en-US" sz="2400" b="1" dirty="0" err="1" smtClean="0">
                <a:solidFill>
                  <a:schemeClr val="bg2"/>
                </a:solidFill>
              </a:rPr>
              <a:t>Gregurik</a:t>
            </a:r>
            <a:endParaRPr lang="en-US" sz="2400" b="1" dirty="0" smtClean="0">
              <a:solidFill>
                <a:schemeClr val="bg2"/>
              </a:solidFill>
            </a:endParaRP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CIT</a:t>
            </a:r>
            <a:r>
              <a:rPr lang="en-US" sz="2400" dirty="0" smtClean="0">
                <a:solidFill>
                  <a:schemeClr val="bg2"/>
                </a:solidFill>
              </a:rPr>
              <a:t>: 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>
                <a:solidFill>
                  <a:schemeClr val="bg2"/>
                </a:solidFill>
                <a:latin typeface="Calibri"/>
                <a:cs typeface="Calibri"/>
              </a:rPr>
              <a:t>Andrea </a:t>
            </a:r>
            <a:r>
              <a:rPr lang="en-US" sz="2400" dirty="0" smtClean="0">
                <a:solidFill>
                  <a:schemeClr val="bg2"/>
                </a:solidFill>
                <a:latin typeface="Calibri"/>
                <a:cs typeface="Calibri"/>
              </a:rPr>
              <a:t>Norris</a:t>
            </a:r>
            <a:r>
              <a:rPr lang="en-US" sz="2400" dirty="0" smtClean="0">
                <a:solidFill>
                  <a:schemeClr val="bg2"/>
                </a:solidFill>
              </a:rPr>
              <a:t>,  Debbie </a:t>
            </a:r>
            <a:r>
              <a:rPr lang="en-US" sz="2400" dirty="0" err="1" smtClean="0">
                <a:solidFill>
                  <a:schemeClr val="bg2"/>
                </a:solidFill>
              </a:rPr>
              <a:t>Sinmao</a:t>
            </a:r>
            <a:r>
              <a:rPr lang="en-US" sz="2400" dirty="0" smtClean="0">
                <a:solidFill>
                  <a:schemeClr val="bg2"/>
                </a:solidFill>
              </a:rPr>
              <a:t>, </a:t>
            </a: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NCI</a:t>
            </a:r>
            <a:r>
              <a:rPr lang="en-US" sz="2400" dirty="0" smtClean="0">
                <a:solidFill>
                  <a:schemeClr val="bg2"/>
                </a:solidFill>
              </a:rPr>
              <a:t>:  </a:t>
            </a:r>
            <a:r>
              <a:rPr lang="en-US" sz="2400" dirty="0" smtClean="0">
                <a:solidFill>
                  <a:schemeClr val="bg2"/>
                </a:solidFill>
                <a:latin typeface="Calibri"/>
                <a:cs typeface="Calibri"/>
              </a:rPr>
              <a:t>Warren </a:t>
            </a:r>
            <a:r>
              <a:rPr lang="en-US" sz="2400" dirty="0" err="1" smtClean="0">
                <a:solidFill>
                  <a:schemeClr val="bg2"/>
                </a:solidFill>
                <a:latin typeface="Calibri"/>
                <a:cs typeface="Calibri"/>
              </a:rPr>
              <a:t>Kibbe</a:t>
            </a:r>
            <a:r>
              <a:rPr lang="en-US" sz="2400" dirty="0" smtClean="0">
                <a:solidFill>
                  <a:schemeClr val="bg2"/>
                </a:solidFill>
              </a:rPr>
              <a:t>, Tony </a:t>
            </a:r>
            <a:r>
              <a:rPr lang="en-US" sz="2400" dirty="0" err="1" smtClean="0">
                <a:solidFill>
                  <a:schemeClr val="bg2"/>
                </a:solidFill>
              </a:rPr>
              <a:t>Kerlavage</a:t>
            </a:r>
            <a:r>
              <a:rPr lang="en-US" sz="2400" dirty="0" smtClean="0">
                <a:solidFill>
                  <a:schemeClr val="bg2"/>
                </a:solidFill>
              </a:rPr>
              <a:t>, </a:t>
            </a:r>
            <a:r>
              <a:rPr lang="en-US" sz="2400" dirty="0" err="1" smtClean="0">
                <a:solidFill>
                  <a:schemeClr val="bg2"/>
                </a:solidFill>
              </a:rPr>
              <a:t>Tanja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 err="1" smtClean="0">
                <a:solidFill>
                  <a:schemeClr val="bg2"/>
                </a:solidFill>
              </a:rPr>
              <a:t>Davidsen</a:t>
            </a:r>
            <a:r>
              <a:rPr lang="en-US" sz="2400" dirty="0" smtClean="0">
                <a:solidFill>
                  <a:schemeClr val="bg2"/>
                </a:solidFill>
              </a:rPr>
              <a:t>, Ian Fore</a:t>
            </a: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NIAID:  </a:t>
            </a:r>
            <a:r>
              <a:rPr lang="en-US" sz="2400" dirty="0">
                <a:solidFill>
                  <a:schemeClr val="bg2"/>
                </a:solidFill>
                <a:latin typeface="Calibri"/>
                <a:cs typeface="Calibri"/>
              </a:rPr>
              <a:t>JJ </a:t>
            </a:r>
            <a:r>
              <a:rPr lang="en-US" sz="2400" dirty="0" smtClean="0">
                <a:solidFill>
                  <a:schemeClr val="bg2"/>
                </a:solidFill>
                <a:latin typeface="Calibri"/>
                <a:cs typeface="Calibri"/>
              </a:rPr>
              <a:t>McGowan</a:t>
            </a:r>
            <a:r>
              <a:rPr lang="en-US" sz="2400" dirty="0" smtClean="0">
                <a:solidFill>
                  <a:schemeClr val="bg2"/>
                </a:solidFill>
              </a:rPr>
              <a:t>, Nick Weber, Darrell Hurt, Maria Giovanni, Alison Yao</a:t>
            </a:r>
          </a:p>
          <a:p>
            <a:r>
              <a:rPr lang="en-US" sz="2400" b="1" dirty="0" smtClean="0">
                <a:solidFill>
                  <a:schemeClr val="bg2"/>
                </a:solidFill>
                <a:latin typeface="Calibri"/>
                <a:cs typeface="Calibri"/>
              </a:rPr>
              <a:t>The NIH Common Fund</a:t>
            </a:r>
            <a:r>
              <a:rPr lang="en-US" sz="2400" dirty="0" smtClean="0">
                <a:solidFill>
                  <a:schemeClr val="bg2"/>
                </a:solidFill>
              </a:rPr>
              <a:t>:  Betsy Wilder, Jim Anderson, Leslie </a:t>
            </a:r>
            <a:r>
              <a:rPr lang="en-US" sz="2400" dirty="0" err="1" smtClean="0">
                <a:solidFill>
                  <a:schemeClr val="bg2"/>
                </a:solidFill>
              </a:rPr>
              <a:t>Derr</a:t>
            </a:r>
            <a:endParaRPr lang="en-US" sz="2400" dirty="0" smtClean="0">
              <a:solidFill>
                <a:schemeClr val="bg2"/>
              </a:solidFill>
            </a:endParaRPr>
          </a:p>
          <a:p>
            <a:r>
              <a:rPr lang="en-US" sz="2400" dirty="0" smtClean="0">
                <a:solidFill>
                  <a:schemeClr val="bg2"/>
                </a:solidFill>
              </a:rPr>
              <a:t>Trans </a:t>
            </a:r>
            <a:r>
              <a:rPr lang="en-US" sz="2400" dirty="0">
                <a:solidFill>
                  <a:schemeClr val="bg2"/>
                </a:solidFill>
              </a:rPr>
              <a:t>NIH BD2K Executive Committee &amp; Working </a:t>
            </a:r>
            <a:r>
              <a:rPr lang="en-US" sz="2400" dirty="0" smtClean="0">
                <a:solidFill>
                  <a:schemeClr val="bg2"/>
                </a:solidFill>
              </a:rPr>
              <a:t>groups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Many biomedical researchers, cloud providers, IT professionals </a:t>
            </a:r>
          </a:p>
          <a:p>
            <a:endParaRPr lang="en-US" sz="2400" dirty="0" smtClean="0">
              <a:solidFill>
                <a:schemeClr val="bg2"/>
              </a:solidFill>
            </a:endParaRPr>
          </a:p>
          <a:p>
            <a:endParaRPr lang="en-US" sz="2200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40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Agenda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Why cloud based training is important to the NIH</a:t>
            </a: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What the NIH is doing to support it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2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56823" y="515968"/>
            <a:ext cx="11400068" cy="607801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3800" dirty="0">
                <a:solidFill>
                  <a:schemeClr val="bg2"/>
                </a:solidFill>
              </a:rPr>
              <a:t>	</a:t>
            </a:r>
            <a:r>
              <a:rPr lang="en-US" sz="3800" dirty="0" smtClean="0">
                <a:solidFill>
                  <a:schemeClr val="bg2"/>
                </a:solidFill>
              </a:rPr>
              <a:t>    		</a:t>
            </a:r>
            <a:r>
              <a:rPr lang="en-US" sz="3800" dirty="0">
                <a:solidFill>
                  <a:schemeClr val="bg2"/>
                </a:solidFill>
              </a:rPr>
              <a:t/>
            </a:r>
            <a:br>
              <a:rPr lang="en-US" sz="3800" dirty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     					</a:t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			     </a:t>
            </a:r>
            <a:r>
              <a:rPr lang="en-US" sz="3900" dirty="0" smtClean="0">
                <a:solidFill>
                  <a:schemeClr val="bg2"/>
                </a:solidFill>
              </a:rPr>
              <a:t>The Data Commons </a:t>
            </a:r>
            <a:br>
              <a:rPr lang="en-US" sz="3900" dirty="0" smtClean="0">
                <a:solidFill>
                  <a:schemeClr val="bg2"/>
                </a:solidFill>
              </a:rPr>
            </a:br>
            <a:r>
              <a:rPr lang="en-US" sz="3900" dirty="0" smtClean="0">
                <a:solidFill>
                  <a:schemeClr val="bg2"/>
                </a:solidFill>
              </a:rPr>
              <a:t>	</a:t>
            </a:r>
            <a:r>
              <a:rPr lang="en-US" sz="3900" dirty="0">
                <a:solidFill>
                  <a:schemeClr val="bg2"/>
                </a:solidFill>
              </a:rPr>
              <a:t> </a:t>
            </a:r>
            <a:r>
              <a:rPr lang="en-US" sz="3900" dirty="0" smtClean="0">
                <a:solidFill>
                  <a:schemeClr val="bg2"/>
                </a:solidFill>
              </a:rPr>
              <a:t>           </a:t>
            </a:r>
            <a:r>
              <a:rPr lang="en-US" sz="3900" dirty="0" smtClean="0">
                <a:solidFill>
                  <a:schemeClr val="bg2"/>
                </a:solidFill>
              </a:rPr>
              <a:t>is an NIH endorsed </a:t>
            </a:r>
            <a:r>
              <a:rPr lang="en-US" sz="3900" dirty="0" smtClean="0">
                <a:solidFill>
                  <a:schemeClr val="bg2"/>
                </a:solidFill>
              </a:rPr>
              <a:t>platform</a:t>
            </a:r>
            <a:br>
              <a:rPr lang="en-US" sz="3900" dirty="0" smtClean="0">
                <a:solidFill>
                  <a:schemeClr val="bg2"/>
                </a:solidFill>
              </a:rPr>
            </a:br>
            <a:r>
              <a:rPr lang="en-US" sz="3900" dirty="0" smtClean="0">
                <a:solidFill>
                  <a:schemeClr val="bg2"/>
                </a:solidFill>
              </a:rPr>
              <a:t> that fosters the development of a digital ecosystem</a:t>
            </a:r>
            <a:r>
              <a:rPr lang="en-US" sz="3800" dirty="0" smtClean="0">
                <a:solidFill>
                  <a:schemeClr val="bg2"/>
                </a:solidFill>
              </a:rPr>
              <a:t/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/>
            </a:r>
            <a:br>
              <a:rPr lang="en-US" sz="3800" dirty="0" smtClean="0">
                <a:solidFill>
                  <a:schemeClr val="bg2"/>
                </a:solidFill>
              </a:rPr>
            </a:br>
            <a:endParaRPr lang="en-US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46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85611" y="515969"/>
            <a:ext cx="11271280" cy="60265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3800" dirty="0">
                <a:solidFill>
                  <a:schemeClr val="bg2"/>
                </a:solidFill>
              </a:rPr>
              <a:t>	</a:t>
            </a:r>
            <a:r>
              <a:rPr lang="en-US" sz="3800" dirty="0" smtClean="0">
                <a:solidFill>
                  <a:schemeClr val="bg2"/>
                </a:solidFill>
              </a:rPr>
              <a:t>    		</a:t>
            </a:r>
            <a:r>
              <a:rPr lang="en-US" sz="3800" dirty="0">
                <a:solidFill>
                  <a:schemeClr val="bg2"/>
                </a:solidFill>
              </a:rPr>
              <a:t/>
            </a:r>
            <a:br>
              <a:rPr lang="en-US" sz="3800" dirty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     					</a:t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800" dirty="0">
                <a:solidFill>
                  <a:schemeClr val="bg2"/>
                </a:solidFill>
              </a:rPr>
              <a:t> </a:t>
            </a:r>
            <a:r>
              <a:rPr lang="en-US" sz="3800" dirty="0" smtClean="0">
                <a:solidFill>
                  <a:schemeClr val="bg2"/>
                </a:solidFill>
              </a:rPr>
              <a:t>  		    That digital ecosystem allows   		    		      transactions to occur on FAIR </a:t>
            </a:r>
            <a:r>
              <a:rPr lang="en-US" sz="3800" dirty="0" smtClean="0">
                <a:solidFill>
                  <a:schemeClr val="bg2"/>
                </a:solidFill>
              </a:rPr>
              <a:t>data*</a:t>
            </a:r>
            <a:r>
              <a:rPr lang="en-US" sz="3800" dirty="0" smtClean="0">
                <a:solidFill>
                  <a:schemeClr val="bg2"/>
                </a:solidFill>
              </a:rPr>
              <a:t/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800" dirty="0">
                <a:solidFill>
                  <a:schemeClr val="bg2"/>
                </a:solidFill>
              </a:rPr>
              <a:t> </a:t>
            </a:r>
            <a:r>
              <a:rPr lang="en-US" sz="3800" dirty="0" smtClean="0">
                <a:solidFill>
                  <a:schemeClr val="bg2"/>
                </a:solidFill>
              </a:rPr>
              <a:t>                            </a:t>
            </a:r>
            <a:r>
              <a:rPr lang="en-US" sz="3800" i="1" dirty="0" smtClean="0">
                <a:solidFill>
                  <a:schemeClr val="bg2"/>
                </a:solidFill>
              </a:rPr>
              <a:t>     at scale</a:t>
            </a:r>
            <a:br>
              <a:rPr lang="en-US" sz="3800" i="1" dirty="0" smtClean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 </a:t>
            </a:r>
            <a:r>
              <a:rPr lang="en-US" sz="3800" dirty="0">
                <a:solidFill>
                  <a:schemeClr val="bg2"/>
                </a:solidFill>
              </a:rPr>
              <a:t/>
            </a:r>
            <a:br>
              <a:rPr lang="en-US" sz="3800" dirty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                </a:t>
            </a:r>
            <a:r>
              <a:rPr lang="en-US" sz="3800" dirty="0" smtClean="0">
                <a:solidFill>
                  <a:schemeClr val="bg2"/>
                </a:solidFill>
              </a:rPr>
              <a:t>* </a:t>
            </a:r>
            <a:r>
              <a:rPr lang="en-US" sz="2400" dirty="0">
                <a:solidFill>
                  <a:schemeClr val="bg2"/>
                </a:solidFill>
              </a:rPr>
              <a:t>http://</a:t>
            </a:r>
            <a:r>
              <a:rPr lang="en-US" sz="2400" dirty="0" err="1">
                <a:solidFill>
                  <a:schemeClr val="bg2"/>
                </a:solidFill>
              </a:rPr>
              <a:t>www.ncbi.nlm.nih.gov</a:t>
            </a:r>
            <a:r>
              <a:rPr lang="en-US" sz="2400" dirty="0">
                <a:solidFill>
                  <a:schemeClr val="bg2"/>
                </a:solidFill>
              </a:rPr>
              <a:t>/</a:t>
            </a:r>
            <a:r>
              <a:rPr lang="en-US" sz="2400" dirty="0" err="1">
                <a:solidFill>
                  <a:schemeClr val="bg2"/>
                </a:solidFill>
              </a:rPr>
              <a:t>pubmed</a:t>
            </a:r>
            <a:r>
              <a:rPr lang="en-US" sz="2400" dirty="0">
                <a:solidFill>
                  <a:schemeClr val="bg2"/>
                </a:solidFill>
              </a:rPr>
              <a:t>/26978244</a:t>
            </a:r>
            <a:endParaRPr lang="en-US" sz="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5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92439" y="239327"/>
            <a:ext cx="10821758" cy="6618673"/>
          </a:xfrm>
        </p:spPr>
        <p:txBody>
          <a:bodyPr/>
          <a:lstStyle/>
          <a:p>
            <a:r>
              <a:rPr lang="en-US" sz="2600" dirty="0" smtClean="0">
                <a:solidFill>
                  <a:schemeClr val="bg1"/>
                </a:solidFill>
                <a:latin typeface="Calibri"/>
                <a:cs typeface="Calibri"/>
              </a:rPr>
              <a:t>Data Commons </a:t>
            </a:r>
            <a:r>
              <a:rPr lang="en-US" sz="2600" dirty="0" smtClean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rPr>
              <a:t>is a </a:t>
            </a:r>
            <a:r>
              <a:rPr lang="en-US" sz="260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lang="en-US" sz="2600" dirty="0" smtClean="0">
                <a:solidFill>
                  <a:srgbClr val="FFFFFF"/>
                </a:solidFill>
                <a:latin typeface="Calibri"/>
                <a:cs typeface="Calibri"/>
              </a:rPr>
              <a:t>latform</a:t>
            </a:r>
            <a:r>
              <a:rPr lang="en-US" sz="2600" dirty="0" smtClean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rPr>
              <a:t> that fosters development of a digital </a:t>
            </a:r>
            <a:r>
              <a:rPr lang="en-US" sz="26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lang="en-US" sz="2600" dirty="0" smtClean="0">
                <a:solidFill>
                  <a:srgbClr val="FFFFFF"/>
                </a:solidFill>
                <a:latin typeface="Calibri"/>
                <a:cs typeface="Calibri"/>
              </a:rPr>
              <a:t>cosystem</a:t>
            </a:r>
            <a:r>
              <a:rPr lang="en-US" sz="2600" dirty="0" smtClean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rPr>
              <a:t/>
            </a:r>
            <a:br>
              <a:rPr lang="en-US" sz="2600" dirty="0" smtClean="0">
                <a:solidFill>
                  <a:schemeClr val="bg2">
                    <a:lumMod val="75000"/>
                  </a:schemeClr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1"/>
                </a:solidFill>
                <a:latin typeface="Calibri"/>
                <a:cs typeface="Calibri"/>
              </a:rPr>
              <a:t>Treats </a:t>
            </a:r>
            <a:r>
              <a:rPr lang="en-US" sz="2800" dirty="0">
                <a:solidFill>
                  <a:schemeClr val="bg1"/>
                </a:solidFill>
                <a:latin typeface="Calibri"/>
                <a:cs typeface="Calibri"/>
              </a:rPr>
              <a:t>products of research </a:t>
            </a: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>– data, software, methods, 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papers, </a:t>
            </a:r>
            <a:r>
              <a:rPr lang="en-US" sz="2800" u="sng" dirty="0" smtClean="0">
                <a:solidFill>
                  <a:schemeClr val="bg2"/>
                </a:solidFill>
                <a:latin typeface="Calibri"/>
                <a:cs typeface="Calibri"/>
              </a:rPr>
              <a:t>training materials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 etc. </a:t>
            </a: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>as 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a </a:t>
            </a:r>
            <a:r>
              <a:rPr lang="en-US" sz="2800" i="1" dirty="0" smtClean="0">
                <a:solidFill>
                  <a:srgbClr val="FFFFFF"/>
                </a:solidFill>
                <a:latin typeface="Calibri"/>
                <a:cs typeface="Calibri"/>
              </a:rPr>
              <a:t>digital asset </a:t>
            </a:r>
            <a:r>
              <a:rPr lang="en-US" sz="2800" i="1" dirty="0" smtClean="0">
                <a:solidFill>
                  <a:schemeClr val="bg2"/>
                </a:solidFill>
                <a:latin typeface="Calibri"/>
                <a:cs typeface="Calibri"/>
              </a:rPr>
              <a:t>(object)</a:t>
            </a: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>Digital objects need to conform to </a:t>
            </a: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FAIR</a:t>
            </a: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> principles</a:t>
            </a:r>
            <a:b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- </a:t>
            </a:r>
            <a:r>
              <a:rPr lang="en-US" sz="3600" b="1" dirty="0">
                <a:solidFill>
                  <a:srgbClr val="FFFFFF"/>
                </a:solidFill>
              </a:rPr>
              <a:t> </a:t>
            </a:r>
            <a:r>
              <a:rPr lang="en-US" sz="2200" i="1" dirty="0">
                <a:solidFill>
                  <a:srgbClr val="FF6600"/>
                </a:solidFill>
                <a:latin typeface="Calibri"/>
                <a:cs typeface="Calibri"/>
              </a:rPr>
              <a:t>F</a:t>
            </a:r>
            <a:r>
              <a:rPr lang="en-US" sz="2200" i="1" dirty="0">
                <a:solidFill>
                  <a:schemeClr val="bg2"/>
                </a:solidFill>
              </a:rPr>
              <a:t>indable, </a:t>
            </a:r>
            <a:r>
              <a:rPr lang="en-US" sz="2200" i="1" dirty="0">
                <a:solidFill>
                  <a:srgbClr val="FF6600"/>
                </a:solidFill>
                <a:latin typeface="Calibri"/>
                <a:cs typeface="Calibri"/>
              </a:rPr>
              <a:t>A</a:t>
            </a:r>
            <a:r>
              <a:rPr lang="en-US" sz="2200" i="1" dirty="0">
                <a:solidFill>
                  <a:schemeClr val="bg2"/>
                </a:solidFill>
              </a:rPr>
              <a:t>ccessible, </a:t>
            </a:r>
            <a:r>
              <a:rPr lang="en-US" sz="2200" i="1" dirty="0">
                <a:solidFill>
                  <a:srgbClr val="FF6600"/>
                </a:solidFill>
                <a:latin typeface="Calibri"/>
                <a:cs typeface="Calibri"/>
              </a:rPr>
              <a:t>I</a:t>
            </a:r>
            <a:r>
              <a:rPr lang="en-US" sz="2200" i="1" dirty="0">
                <a:solidFill>
                  <a:schemeClr val="bg2"/>
                </a:solidFill>
              </a:rPr>
              <a:t>nteroperable, </a:t>
            </a:r>
            <a:r>
              <a:rPr lang="en-US" sz="2200" i="1" dirty="0">
                <a:solidFill>
                  <a:srgbClr val="FF6600"/>
                </a:solidFill>
                <a:latin typeface="Calibri"/>
                <a:cs typeface="Calibri"/>
              </a:rPr>
              <a:t>R</a:t>
            </a:r>
            <a:r>
              <a:rPr lang="en-US" sz="2200" i="1" dirty="0">
                <a:solidFill>
                  <a:schemeClr val="bg2"/>
                </a:solidFill>
              </a:rPr>
              <a:t>eproducible </a:t>
            </a:r>
            <a:r>
              <a:rPr lang="en-US" sz="2400" i="1" dirty="0" smtClean="0">
                <a:solidFill>
                  <a:schemeClr val="bg2"/>
                </a:solidFill>
              </a:rPr>
              <a:t/>
            </a:r>
            <a:br>
              <a:rPr lang="en-US" sz="2400" i="1" dirty="0" smtClean="0">
                <a:solidFill>
                  <a:schemeClr val="bg2"/>
                </a:solidFill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Digital </a:t>
            </a: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>objects exist in a </a:t>
            </a:r>
            <a:r>
              <a:rPr lang="en-US" sz="2800" dirty="0">
                <a:solidFill>
                  <a:srgbClr val="FFFFFF"/>
                </a:solidFill>
                <a:latin typeface="Calibri"/>
                <a:cs typeface="Calibri"/>
              </a:rPr>
              <a:t>shared </a:t>
            </a:r>
            <a:r>
              <a:rPr lang="en-US" sz="2800" dirty="0">
                <a:solidFill>
                  <a:schemeClr val="bg2"/>
                </a:solidFill>
                <a:latin typeface="Calibri"/>
                <a:cs typeface="Calibri"/>
              </a:rPr>
              <a:t>virtual 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space (</a:t>
            </a:r>
            <a:r>
              <a:rPr lang="en-US" sz="2800" i="1" dirty="0" smtClean="0">
                <a:solidFill>
                  <a:schemeClr val="bg2"/>
                </a:solidFill>
                <a:latin typeface="Calibri"/>
                <a:cs typeface="Calibri"/>
              </a:rPr>
              <a:t>initial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)</a:t>
            </a:r>
            <a:b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  </a:t>
            </a:r>
            <a:r>
              <a:rPr lang="en-US" sz="2400" i="1" dirty="0" smtClean="0">
                <a:solidFill>
                  <a:schemeClr val="bg2"/>
                </a:solidFill>
                <a:latin typeface="Calibri"/>
                <a:cs typeface="Calibri"/>
              </a:rPr>
              <a:t>- Find</a:t>
            </a:r>
            <a:r>
              <a:rPr lang="en-US" sz="2400" i="1" dirty="0">
                <a:solidFill>
                  <a:schemeClr val="bg2"/>
                </a:solidFill>
                <a:latin typeface="Calibri"/>
                <a:cs typeface="Calibri"/>
              </a:rPr>
              <a:t>, </a:t>
            </a:r>
            <a:r>
              <a:rPr lang="en-US" sz="2400" i="1" dirty="0" smtClean="0">
                <a:solidFill>
                  <a:schemeClr val="bg2"/>
                </a:solidFill>
                <a:latin typeface="Calibri"/>
                <a:cs typeface="Calibri"/>
              </a:rPr>
              <a:t>Deposit</a:t>
            </a:r>
            <a:r>
              <a:rPr lang="en-US" sz="2400" i="1" dirty="0">
                <a:solidFill>
                  <a:schemeClr val="bg2"/>
                </a:solidFill>
                <a:latin typeface="Calibri"/>
                <a:cs typeface="Calibri"/>
              </a:rPr>
              <a:t>,  Manage,  Share and </a:t>
            </a:r>
            <a:r>
              <a:rPr lang="en-US" sz="2400" i="1" dirty="0" smtClean="0">
                <a:solidFill>
                  <a:schemeClr val="bg2"/>
                </a:solidFill>
                <a:latin typeface="Calibri"/>
                <a:cs typeface="Calibri"/>
              </a:rPr>
              <a:t>Reuse: digital assets</a:t>
            </a:r>
            <a:br>
              <a:rPr lang="en-US" sz="2400" i="1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i="1" dirty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i="1" dirty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Enables </a:t>
            </a:r>
            <a:r>
              <a:rPr lang="en-US" sz="2800" dirty="0" smtClean="0">
                <a:solidFill>
                  <a:schemeClr val="bg1"/>
                </a:solidFill>
                <a:latin typeface="Calibri"/>
                <a:cs typeface="Calibri"/>
              </a:rPr>
              <a:t>interactions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 between </a:t>
            </a:r>
            <a:r>
              <a:rPr lang="en-US" sz="2800" dirty="0" smtClean="0">
                <a:solidFill>
                  <a:srgbClr val="FFFFFF"/>
                </a:solidFill>
                <a:latin typeface="Calibri"/>
                <a:cs typeface="Calibri"/>
              </a:rPr>
              <a:t>Producers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 and </a:t>
            </a:r>
            <a:r>
              <a:rPr lang="en-US" sz="2800" dirty="0" smtClean="0">
                <a:solidFill>
                  <a:srgbClr val="FFFFFF"/>
                </a:solidFill>
                <a:latin typeface="Calibri"/>
                <a:cs typeface="Calibri"/>
              </a:rPr>
              <a:t>Consumers</a:t>
            </a:r>
            <a:r>
              <a:rPr lang="en-US" sz="2800" dirty="0" smtClean="0">
                <a:solidFill>
                  <a:schemeClr val="bg2"/>
                </a:solidFill>
                <a:latin typeface="Calibri"/>
                <a:cs typeface="Calibri"/>
              </a:rPr>
              <a:t> of digital assets</a:t>
            </a:r>
            <a:r>
              <a:rPr lang="en-US" sz="2800" i="1" dirty="0" smtClean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i="1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i="1" dirty="0" smtClean="0">
                <a:solidFill>
                  <a:schemeClr val="bg2"/>
                </a:solidFill>
                <a:latin typeface="Calibri"/>
                <a:cs typeface="Calibri"/>
              </a:rPr>
              <a:t/>
            </a:r>
            <a:br>
              <a:rPr lang="en-US" sz="2800" i="1" dirty="0" smtClean="0">
                <a:solidFill>
                  <a:schemeClr val="bg2"/>
                </a:solidFill>
                <a:latin typeface="Calibri"/>
                <a:cs typeface="Calibri"/>
              </a:rPr>
            </a:br>
            <a:r>
              <a:rPr lang="en-US" sz="2800" dirty="0">
                <a:solidFill>
                  <a:srgbClr val="E2DFCC"/>
                </a:solidFill>
                <a:latin typeface="Calibri"/>
                <a:cs typeface="Calibri"/>
              </a:rPr>
              <a:t>Gives currency to digital </a:t>
            </a:r>
            <a:r>
              <a:rPr lang="en-US" sz="2800" dirty="0" smtClean="0">
                <a:solidFill>
                  <a:srgbClr val="E2DFCC"/>
                </a:solidFill>
                <a:latin typeface="Calibri"/>
                <a:cs typeface="Calibri"/>
              </a:rPr>
              <a:t>assets and </a:t>
            </a:r>
            <a:r>
              <a:rPr lang="en-US" sz="2800" dirty="0">
                <a:solidFill>
                  <a:srgbClr val="E2DFCC"/>
                </a:solidFill>
                <a:latin typeface="Calibri"/>
                <a:cs typeface="Calibri"/>
              </a:rPr>
              <a:t>the people who develop and support </a:t>
            </a:r>
            <a:r>
              <a:rPr lang="en-US" sz="2800" dirty="0" smtClean="0">
                <a:solidFill>
                  <a:srgbClr val="E2DFCC"/>
                </a:solidFill>
                <a:latin typeface="Calibri"/>
                <a:cs typeface="Calibri"/>
              </a:rPr>
              <a:t>them</a:t>
            </a:r>
            <a:endParaRPr lang="en-US" sz="2800" dirty="0">
              <a:solidFill>
                <a:schemeClr val="bg2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36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37776" y="351258"/>
            <a:ext cx="8422427" cy="601193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3800" dirty="0">
                <a:solidFill>
                  <a:schemeClr val="bg2"/>
                </a:solidFill>
              </a:rPr>
              <a:t>	</a:t>
            </a:r>
            <a:r>
              <a:rPr lang="en-US" sz="3800" dirty="0" smtClean="0">
                <a:solidFill>
                  <a:schemeClr val="bg2"/>
                </a:solidFill>
              </a:rPr>
              <a:t>    		</a:t>
            </a:r>
            <a:r>
              <a:rPr lang="en-US" sz="3800" dirty="0">
                <a:solidFill>
                  <a:schemeClr val="bg2"/>
                </a:solidFill>
              </a:rPr>
              <a:t/>
            </a:r>
            <a:br>
              <a:rPr lang="en-US" sz="3800" dirty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     					</a:t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>To understand the </a:t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900" dirty="0" smtClean="0">
                <a:solidFill>
                  <a:schemeClr val="bg2"/>
                </a:solidFill>
              </a:rPr>
              <a:t>Data Commons </a:t>
            </a:r>
            <a:r>
              <a:rPr lang="en-US" sz="3900" dirty="0" smtClean="0">
                <a:solidFill>
                  <a:srgbClr val="FF6600"/>
                </a:solidFill>
              </a:rPr>
              <a:t>Platform</a:t>
            </a:r>
            <a:r>
              <a:rPr lang="en-US" sz="3900" dirty="0" smtClean="0">
                <a:solidFill>
                  <a:schemeClr val="bg2"/>
                </a:solidFill>
              </a:rPr>
              <a:t> </a:t>
            </a:r>
            <a:br>
              <a:rPr lang="en-US" sz="3900" dirty="0" smtClean="0">
                <a:solidFill>
                  <a:schemeClr val="bg2"/>
                </a:solidFill>
              </a:rPr>
            </a:br>
            <a:r>
              <a:rPr lang="en-US" sz="3600" i="1" dirty="0" smtClean="0">
                <a:solidFill>
                  <a:schemeClr val="bg2"/>
                </a:solidFill>
              </a:rPr>
              <a:t>(and how it works for biomedical data) </a:t>
            </a:r>
            <a:r>
              <a:rPr lang="en-US" sz="3900" dirty="0" smtClean="0">
                <a:solidFill>
                  <a:schemeClr val="bg2"/>
                </a:solidFill>
              </a:rPr>
              <a:t>we need to use a </a:t>
            </a:r>
            <a:r>
              <a:rPr lang="en-US" sz="3900" dirty="0" smtClean="0">
                <a:solidFill>
                  <a:schemeClr val="bg1"/>
                </a:solidFill>
              </a:rPr>
              <a:t>Platform stack</a:t>
            </a:r>
            <a:br>
              <a:rPr lang="en-US" sz="3900" dirty="0" smtClean="0">
                <a:solidFill>
                  <a:schemeClr val="bg1"/>
                </a:solidFill>
              </a:rPr>
            </a:br>
            <a:r>
              <a:rPr lang="en-US" sz="3900" dirty="0" smtClean="0">
                <a:solidFill>
                  <a:schemeClr val="bg2"/>
                </a:solidFill>
              </a:rPr>
              <a:t>to help visualize the concept 	     </a:t>
            </a:r>
            <a:r>
              <a:rPr lang="en-US" sz="3800" dirty="0" smtClean="0">
                <a:solidFill>
                  <a:schemeClr val="bg2"/>
                </a:solidFill>
              </a:rPr>
              <a:t/>
            </a:r>
            <a:br>
              <a:rPr lang="en-US" sz="3800" dirty="0" smtClean="0">
                <a:solidFill>
                  <a:schemeClr val="bg2"/>
                </a:solidFill>
              </a:rPr>
            </a:br>
            <a:r>
              <a:rPr lang="en-US" sz="3800" dirty="0" smtClean="0">
                <a:solidFill>
                  <a:schemeClr val="bg2"/>
                </a:solidFill>
              </a:rPr>
              <a:t/>
            </a:r>
            <a:br>
              <a:rPr lang="en-US" sz="3800" dirty="0" smtClean="0">
                <a:solidFill>
                  <a:schemeClr val="bg2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/>
          </p:cNvPicPr>
          <p:nvPr/>
        </p:nvPicPr>
        <p:blipFill rotWithShape="1">
          <a:blip r:embed="rId3"/>
          <a:srcRect r="22867"/>
          <a:stretch/>
        </p:blipFill>
        <p:spPr>
          <a:xfrm>
            <a:off x="8072440" y="283709"/>
            <a:ext cx="3857785" cy="332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494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70258" y="301886"/>
            <a:ext cx="11885084" cy="914400"/>
          </a:xfrm>
        </p:spPr>
        <p:txBody>
          <a:bodyPr>
            <a:normAutofit/>
          </a:bodyPr>
          <a:lstStyle/>
          <a:p>
            <a:r>
              <a:rPr lang="en-US" sz="4700" dirty="0" smtClean="0">
                <a:solidFill>
                  <a:schemeClr val="bg2"/>
                </a:solidFill>
              </a:rPr>
              <a:t>NIH Data Commons - </a:t>
            </a:r>
            <a:r>
              <a:rPr lang="en-US" sz="4700" dirty="0" smtClean="0">
                <a:solidFill>
                  <a:srgbClr val="FFFFFF"/>
                </a:solidFill>
              </a:rPr>
              <a:t>Platform Stack</a:t>
            </a:r>
            <a:endParaRPr lang="en-US" sz="4700" dirty="0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29170" y="6432877"/>
            <a:ext cx="29200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6600"/>
                </a:solidFill>
              </a:rPr>
              <a:t>https://</a:t>
            </a:r>
            <a:r>
              <a:rPr lang="en-US" sz="1400" dirty="0" err="1">
                <a:solidFill>
                  <a:srgbClr val="FF6600"/>
                </a:solidFill>
              </a:rPr>
              <a:t>datascience.nih.gov</a:t>
            </a:r>
            <a:r>
              <a:rPr lang="en-US" sz="1400" dirty="0">
                <a:solidFill>
                  <a:srgbClr val="FF6600"/>
                </a:solidFill>
              </a:rPr>
              <a:t>/commons</a:t>
            </a:r>
          </a:p>
        </p:txBody>
      </p:sp>
      <p:pic>
        <p:nvPicPr>
          <p:cNvPr id="3" name="Picture 2" descr="Screen Shot 2016-05-28 at 10.36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350" y="1625568"/>
            <a:ext cx="6254955" cy="469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1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6-05-28 at 11.00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752" y="1442882"/>
            <a:ext cx="8420100" cy="4787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029170" y="6432877"/>
            <a:ext cx="29200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6600"/>
                </a:solidFill>
              </a:rPr>
              <a:t>https://</a:t>
            </a:r>
            <a:r>
              <a:rPr lang="en-US" sz="1400" dirty="0" err="1">
                <a:solidFill>
                  <a:srgbClr val="FF6600"/>
                </a:solidFill>
              </a:rPr>
              <a:t>datascience.nih.gov</a:t>
            </a:r>
            <a:r>
              <a:rPr lang="en-US" sz="1400" dirty="0">
                <a:solidFill>
                  <a:srgbClr val="FF6600"/>
                </a:solidFill>
              </a:rPr>
              <a:t>/commons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98436" y="334070"/>
            <a:ext cx="11885084" cy="914400"/>
          </a:xfrm>
        </p:spPr>
        <p:txBody>
          <a:bodyPr>
            <a:normAutofit/>
          </a:bodyPr>
          <a:lstStyle/>
          <a:p>
            <a:r>
              <a:rPr lang="en-US" sz="4700" dirty="0" smtClean="0">
                <a:solidFill>
                  <a:schemeClr val="bg2"/>
                </a:solidFill>
              </a:rPr>
              <a:t>NIH Data Commons - Platform Stack</a:t>
            </a:r>
            <a:endParaRPr lang="en-US" sz="47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11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70258" y="301886"/>
            <a:ext cx="11885084" cy="914400"/>
          </a:xfrm>
        </p:spPr>
        <p:txBody>
          <a:bodyPr>
            <a:normAutofit/>
          </a:bodyPr>
          <a:lstStyle/>
          <a:p>
            <a:r>
              <a:rPr lang="en-US" sz="4700" dirty="0" smtClean="0">
                <a:solidFill>
                  <a:schemeClr val="bg2"/>
                </a:solidFill>
              </a:rPr>
              <a:t>NIH Data Commons - Platform Stack</a:t>
            </a:r>
            <a:endParaRPr lang="en-US" sz="4700" dirty="0">
              <a:solidFill>
                <a:schemeClr val="bg2"/>
              </a:solidFill>
            </a:endParaRPr>
          </a:p>
        </p:txBody>
      </p:sp>
      <p:pic>
        <p:nvPicPr>
          <p:cNvPr id="3" name="Picture 2" descr="Screen Shot 2016-05-28 at 10.36.50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07"/>
          <a:stretch/>
        </p:blipFill>
        <p:spPr>
          <a:xfrm>
            <a:off x="3048351" y="2366610"/>
            <a:ext cx="4955718" cy="40863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1212" y="1888406"/>
            <a:ext cx="4962856" cy="45121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Digital Market Place, Bazaar, Community</a:t>
            </a:r>
            <a:endParaRPr lang="en-US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54332" y="6497441"/>
            <a:ext cx="27376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bg2"/>
                </a:solidFill>
              </a:rPr>
              <a:t>Sangeet</a:t>
            </a:r>
            <a:r>
              <a:rPr lang="en-US" sz="1200" dirty="0">
                <a:solidFill>
                  <a:schemeClr val="bg2"/>
                </a:solidFill>
              </a:rPr>
              <a:t> Paul </a:t>
            </a:r>
            <a:r>
              <a:rPr lang="en-US" sz="1200" dirty="0" err="1">
                <a:solidFill>
                  <a:schemeClr val="bg2"/>
                </a:solidFill>
              </a:rPr>
              <a:t>Choudary</a:t>
            </a:r>
            <a:r>
              <a:rPr lang="en-US" sz="1200" dirty="0">
                <a:solidFill>
                  <a:schemeClr val="bg2"/>
                </a:solidFill>
              </a:rPr>
              <a:t> – </a:t>
            </a:r>
            <a:r>
              <a:rPr lang="en-US" sz="1200" dirty="0">
                <a:solidFill>
                  <a:schemeClr val="bg2"/>
                </a:solidFill>
                <a:hlinkClick r:id="rId3"/>
              </a:rPr>
              <a:t>Platform Scale</a:t>
            </a:r>
            <a:endParaRPr lang="en-US" sz="1200" dirty="0"/>
          </a:p>
        </p:txBody>
      </p:sp>
      <p:sp>
        <p:nvSpPr>
          <p:cNvPr id="16" name="Rounded Rectangle 15"/>
          <p:cNvSpPr/>
          <p:nvPr/>
        </p:nvSpPr>
        <p:spPr>
          <a:xfrm>
            <a:off x="9875584" y="1671155"/>
            <a:ext cx="1654286" cy="885712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Network</a:t>
            </a:r>
            <a:r>
              <a:rPr lang="en-US" b="1" dirty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Community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/>
                <a:cs typeface="Calibri"/>
              </a:rPr>
              <a:t>Market Place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875584" y="3210613"/>
            <a:ext cx="1654286" cy="885712"/>
          </a:xfrm>
          <a:prstGeom prst="round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Technology</a:t>
            </a:r>
            <a:endParaRPr lang="en-US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875584" y="4716648"/>
            <a:ext cx="1654286" cy="885712"/>
          </a:xfrm>
          <a:prstGeom prst="round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</a:rPr>
              <a:t>Data</a:t>
            </a:r>
            <a:endParaRPr lang="en-US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969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4">
      <a:majorFont>
        <a:latin typeface="Square721 Cn B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11061</TotalTime>
  <Words>479</Words>
  <Application>Microsoft Macintosh PowerPoint</Application>
  <PresentationFormat>Widescreen</PresentationFormat>
  <Paragraphs>84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Calibri Light</vt:lpstr>
      <vt:lpstr>Futura Md BT</vt:lpstr>
      <vt:lpstr>ＭＳ Ｐゴシック</vt:lpstr>
      <vt:lpstr>Square721 Cn BT</vt:lpstr>
      <vt:lpstr>Wingdings 2</vt:lpstr>
      <vt:lpstr>Arial</vt:lpstr>
      <vt:lpstr>Calibri</vt:lpstr>
      <vt:lpstr>Office Theme</vt:lpstr>
      <vt:lpstr>The NIH Data Commons: A Cloud-based Training Environment </vt:lpstr>
      <vt:lpstr>Agenda</vt:lpstr>
      <vt:lpstr>                           The Data Commons               is an NIH endorsed platform  that fosters the development of a digital ecosystem  </vt:lpstr>
      <vt:lpstr>                            That digital ecosystem allows                 transactions to occur on FAIR data*                                   at scale                   * http://www.ncbi.nlm.nih.gov/pubmed/26978244</vt:lpstr>
      <vt:lpstr>Data Commons is a Platform that fosters development of a digital Ecosystem  Treats products of research – data, software, methods, papers, training materials etc. as a digital asset (object)  Digital objects need to conform to FAIR principles -  Findable, Accessible, Interoperable, Reproducible   Digital objects exist in a shared virtual space (initial)   - Find, Deposit,  Manage,  Share and Reuse: digital assets  Enables interactions between Producers and Consumers of digital assets  Gives currency to digital assets and the people who develop and support them</vt:lpstr>
      <vt:lpstr>                   To understand the  Data Commons Platform  (and how it works for biomedical data) we need to use a Platform stack to help visualize the concept         </vt:lpstr>
      <vt:lpstr>NIH Data Commons - Platform Stack</vt:lpstr>
      <vt:lpstr>NIH Data Commons - Platform Stack</vt:lpstr>
      <vt:lpstr>NIH Data Commons - Platform Stack</vt:lpstr>
      <vt:lpstr>       </vt:lpstr>
      <vt:lpstr>Current Data Commons Pilots</vt:lpstr>
      <vt:lpstr>        </vt:lpstr>
      <vt:lpstr>Educational Opportunities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Larasita</dc:creator>
  <cp:lastModifiedBy>Bourne, Philip (NIH/OD) [E]</cp:lastModifiedBy>
  <cp:revision>442</cp:revision>
  <dcterms:created xsi:type="dcterms:W3CDTF">2015-06-22T13:49:50Z</dcterms:created>
  <dcterms:modified xsi:type="dcterms:W3CDTF">2016-07-11T11:40:38Z</dcterms:modified>
</cp:coreProperties>
</file>